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300" r:id="rId4"/>
    <p:sldId id="301" r:id="rId5"/>
    <p:sldId id="302" r:id="rId6"/>
    <p:sldId id="303" r:id="rId7"/>
    <p:sldId id="259" r:id="rId8"/>
    <p:sldId id="304" r:id="rId9"/>
    <p:sldId id="330" r:id="rId10"/>
    <p:sldId id="305" r:id="rId11"/>
    <p:sldId id="313" r:id="rId12"/>
    <p:sldId id="314" r:id="rId13"/>
    <p:sldId id="315" r:id="rId14"/>
    <p:sldId id="316" r:id="rId15"/>
    <p:sldId id="306" r:id="rId16"/>
    <p:sldId id="307" r:id="rId17"/>
    <p:sldId id="308" r:id="rId18"/>
    <p:sldId id="260" r:id="rId19"/>
    <p:sldId id="299" r:id="rId20"/>
    <p:sldId id="277" r:id="rId21"/>
    <p:sldId id="275" r:id="rId22"/>
    <p:sldId id="276" r:id="rId23"/>
    <p:sldId id="309" r:id="rId24"/>
    <p:sldId id="312" r:id="rId25"/>
    <p:sldId id="310" r:id="rId26"/>
    <p:sldId id="317" r:id="rId27"/>
    <p:sldId id="318" r:id="rId28"/>
    <p:sldId id="261" r:id="rId29"/>
    <p:sldId id="278" r:id="rId30"/>
    <p:sldId id="280" r:id="rId31"/>
    <p:sldId id="262" r:id="rId32"/>
    <p:sldId id="263" r:id="rId33"/>
    <p:sldId id="264" r:id="rId34"/>
    <p:sldId id="279" r:id="rId35"/>
    <p:sldId id="265" r:id="rId36"/>
    <p:sldId id="292" r:id="rId37"/>
    <p:sldId id="293" r:id="rId38"/>
    <p:sldId id="294" r:id="rId39"/>
    <p:sldId id="296" r:id="rId40"/>
    <p:sldId id="297" r:id="rId41"/>
    <p:sldId id="281" r:id="rId42"/>
    <p:sldId id="266" r:id="rId43"/>
    <p:sldId id="295" r:id="rId44"/>
    <p:sldId id="267" r:id="rId45"/>
    <p:sldId id="285" r:id="rId46"/>
    <p:sldId id="283" r:id="rId47"/>
    <p:sldId id="287" r:id="rId48"/>
    <p:sldId id="286" r:id="rId49"/>
    <p:sldId id="284" r:id="rId50"/>
    <p:sldId id="328" r:id="rId51"/>
    <p:sldId id="290" r:id="rId52"/>
    <p:sldId id="329" r:id="rId53"/>
    <p:sldId id="268" r:id="rId54"/>
    <p:sldId id="319" r:id="rId55"/>
    <p:sldId id="320" r:id="rId56"/>
    <p:sldId id="298" r:id="rId57"/>
    <p:sldId id="321" r:id="rId58"/>
    <p:sldId id="322" r:id="rId59"/>
    <p:sldId id="269" r:id="rId60"/>
    <p:sldId id="323" r:id="rId61"/>
    <p:sldId id="270" r:id="rId62"/>
    <p:sldId id="327" r:id="rId63"/>
    <p:sldId id="271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0099"/>
    <a:srgbClr val="0000FF"/>
    <a:srgbClr val="0066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9" autoAdjust="0"/>
    <p:restoredTop sz="94660"/>
  </p:normalViewPr>
  <p:slideViewPr>
    <p:cSldViewPr>
      <p:cViewPr varScale="1">
        <p:scale>
          <a:sx n="156" d="100"/>
          <a:sy n="156" d="100"/>
        </p:scale>
        <p:origin x="194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6E869-2ACF-4F97-877B-CC971A1593D1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99F4F-9587-4BCF-AC5C-7CA48105B1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9F4F-9587-4BCF-AC5C-7CA48105B1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8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DDC04-10FE-40E4-B318-7BF2AD588904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03A-E633-4C0E-A3EB-40585DFCEC40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6815-DF52-40F7-9DC5-25BC9E470598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827C-DA09-4A5D-8423-9185F9381EB7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D5C3-FC92-4244-A5C3-824894886DD6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4804-3961-4E24-9DED-DFCA556ACF03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8E4F-F761-4441-A6B2-95BCF2035808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88B3-C4AC-433C-9C54-F2D5B08F0CB9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92220-9B8A-4E4A-A45B-B3EC2EF56FB5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547F4-31F2-4B13-94B0-245EAEDF54CF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5991-A946-4C70-8436-02EE71EECDC2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D2352-1D2D-4C0A-B7B4-D5C95CDF4F06}" type="datetime1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c.soton.ac.uk/people.html?person=dnp" TargetMode="External"/><Relationship Id="rId7" Type="http://schemas.openxmlformats.org/officeDocument/2006/relationships/image" Target="../media/image55.png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jpe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07904" y="1778463"/>
            <a:ext cx="55483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现代先进玻璃</a:t>
            </a:r>
            <a:endParaRPr lang="en-US" altLang="zh-CN" sz="60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4048" y="3429000"/>
            <a:ext cx="1685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刘小峰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55976" y="4221088"/>
            <a:ext cx="34163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材料科学与工程学院</a:t>
            </a:r>
            <a:endParaRPr lang="en-US" altLang="zh-CN" sz="2800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xfliu@zju.edu.cn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21" descr="b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57" t="-17338" r="53301"/>
          <a:stretch/>
        </p:blipFill>
        <p:spPr bwMode="auto">
          <a:xfrm>
            <a:off x="-697425" y="692696"/>
            <a:ext cx="266541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4" descr="b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237288"/>
            <a:ext cx="2173288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3" descr="b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1"/>
          <a:stretch>
            <a:fillRect/>
          </a:stretch>
        </p:blipFill>
        <p:spPr bwMode="auto">
          <a:xfrm rot="16200000">
            <a:off x="7446974" y="-545026"/>
            <a:ext cx="1134000" cy="226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 descr="b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1"/>
          <a:stretch>
            <a:fillRect/>
          </a:stretch>
        </p:blipFill>
        <p:spPr bwMode="auto">
          <a:xfrm rot="16200000">
            <a:off x="5168665" y="-563282"/>
            <a:ext cx="1134000" cy="22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3" descr="b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1"/>
          <a:stretch>
            <a:fillRect/>
          </a:stretch>
        </p:blipFill>
        <p:spPr bwMode="auto">
          <a:xfrm rot="16200000">
            <a:off x="2872099" y="-563282"/>
            <a:ext cx="1134000" cy="22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b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1"/>
          <a:stretch>
            <a:fillRect/>
          </a:stretch>
        </p:blipFill>
        <p:spPr bwMode="auto">
          <a:xfrm rot="16200000">
            <a:off x="575532" y="-563282"/>
            <a:ext cx="1134000" cy="22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3" descr="b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1"/>
          <a:stretch>
            <a:fillRect/>
          </a:stretch>
        </p:blipFill>
        <p:spPr bwMode="auto">
          <a:xfrm rot="5400000">
            <a:off x="7460749" y="5202131"/>
            <a:ext cx="1134000" cy="223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3" descr="b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1"/>
          <a:stretch>
            <a:fillRect/>
          </a:stretch>
        </p:blipFill>
        <p:spPr bwMode="auto">
          <a:xfrm rot="5400000">
            <a:off x="5196215" y="5170100"/>
            <a:ext cx="1134000" cy="22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3" descr="b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1"/>
          <a:stretch>
            <a:fillRect/>
          </a:stretch>
        </p:blipFill>
        <p:spPr bwMode="auto">
          <a:xfrm rot="5400000">
            <a:off x="2899649" y="5170100"/>
            <a:ext cx="1134000" cy="22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3" descr="b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1"/>
          <a:stretch>
            <a:fillRect/>
          </a:stretch>
        </p:blipFill>
        <p:spPr bwMode="auto">
          <a:xfrm rot="5400000">
            <a:off x="603082" y="5170100"/>
            <a:ext cx="1134000" cy="22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 rot="10800000">
            <a:off x="3818" y="5751381"/>
            <a:ext cx="9167731" cy="1134001"/>
          </a:xfrm>
          <a:prstGeom prst="rect">
            <a:avLst/>
          </a:prstGeom>
          <a:solidFill>
            <a:schemeClr val="accent5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-23731" y="-34947"/>
            <a:ext cx="9167731" cy="1186948"/>
          </a:xfrm>
          <a:prstGeom prst="rect">
            <a:avLst/>
          </a:prstGeom>
          <a:solidFill>
            <a:schemeClr val="accent5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EBB00865-C994-4F0A-8CEC-6FF3B6D21481}"/>
              </a:ext>
            </a:extLst>
          </p:cNvPr>
          <p:cNvSpPr/>
          <p:nvPr/>
        </p:nvSpPr>
        <p:spPr>
          <a:xfrm>
            <a:off x="7860317" y="655180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2022-12-19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3356" t="19257" r="2902" b="22052"/>
          <a:stretch/>
        </p:blipFill>
        <p:spPr>
          <a:xfrm>
            <a:off x="-5751" y="1492636"/>
            <a:ext cx="3672408" cy="344880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5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1663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着色的光学玻璃的分类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6"/>
          <p:cNvSpPr/>
          <p:nvPr/>
        </p:nvSpPr>
        <p:spPr>
          <a:xfrm>
            <a:off x="175360" y="750681"/>
            <a:ext cx="7488238" cy="230832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571500" lvl="0" indent="-571500" eaLnBrk="1" hangingPunct="1"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光谱性能分：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截止型颜色滤光玻璃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选择吸收性滤光玻璃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中性暗型滤光玻璃</a:t>
            </a:r>
          </a:p>
          <a:p>
            <a:pPr lvl="1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在400一700 nm光谱范围内有较均匀吸收的滤光玻璃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Text Box 6"/>
          <p:cNvSpPr/>
          <p:nvPr/>
        </p:nvSpPr>
        <p:spPr>
          <a:xfrm>
            <a:off x="149128" y="3284984"/>
            <a:ext cx="7488238" cy="230832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571500" lvl="0" indent="-571500" eaLnBrk="1" hangingPunct="1"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按着色剂分：</a:t>
            </a:r>
            <a:endParaRPr lang="zh-CN" altLang="en-US" sz="24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离子着色（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Mn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 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Ce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Nd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等。）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胶体着色（ 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Pt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非金属元素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；化合物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CdS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FeS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Sb</a:t>
            </a:r>
            <a:r>
              <a:rPr lang="en-US" altLang="zh-CN" sz="1800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800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 ）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半导体着色（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CdS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CdSe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混合着色）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674" y="856833"/>
            <a:ext cx="2762726" cy="276272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92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1663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光致变色玻璃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6"/>
          <p:cNvSpPr/>
          <p:nvPr/>
        </p:nvSpPr>
        <p:spPr>
          <a:xfrm>
            <a:off x="-251054" y="908720"/>
            <a:ext cx="4391006" cy="50783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800100" lvl="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0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</a:t>
            </a:r>
            <a:r>
              <a:rPr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蓝紫、紫外等短波长光或日光照射后，在可见光区产生光吸收而自动着色，着色深度随光照强弱而变，光照停止，可逆地自动恢复到初始透明态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又称光色玻璃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800100" lvl="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许多</a:t>
            </a:r>
            <a:r>
              <a:rPr lang="zh-CN" altLang="en-US" sz="16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有机物、无机物都有此光致变色性能，但光色玻璃可以长时间反复变色而无疲劳现象（老化），且机械强度好，化学稳定性好，制备简单，可获得稳定且形状复杂的制品。</a:t>
            </a:r>
            <a:endParaRPr lang="en-US" altLang="zh-CN" sz="1600" b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0" indent="-285750" eaLnBrk="1" hangingPunct="1"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017096"/>
            <a:ext cx="4861560" cy="48615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324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46093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1663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光致变色原理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124" y="912978"/>
            <a:ext cx="4320480" cy="465460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342900" lvl="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无光照时，含卤化银的玻璃种微观晶体对光的散射极小，玻璃高度透明。</a:t>
            </a:r>
          </a:p>
          <a:p>
            <a:pPr marL="342900" lvl="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光照</a:t>
            </a: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下，卤化银北从紫到蓝很宽的光照所激发，产生反应析出游离银原子核卤素原子。众多银原子由于散射而着色。</a:t>
            </a:r>
          </a:p>
          <a:p>
            <a:pPr marL="342900" lvl="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</a:t>
            </a: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光照后，原子间发生可逆化学作用，形成卤化银，玻璃恢复透明。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19139"/>
          <a:stretch/>
        </p:blipFill>
        <p:spPr>
          <a:xfrm>
            <a:off x="4392752" y="883032"/>
            <a:ext cx="4514850" cy="36507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5157192"/>
            <a:ext cx="5041829" cy="157900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0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46093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1663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电致变色玻璃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2614" y="836712"/>
            <a:ext cx="837183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电致变色玻璃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(Smart Glass)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，在电场作用下引起颜色变化的玻璃，这种变化是可逆的、连续可调的。 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2317673"/>
            <a:ext cx="7632700" cy="138499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0" lvl="0" indent="0" eaLnBrk="1" hangingPunct="1"/>
            <a:r>
              <a:rPr lang="en-US" altLang="zh-CN" sz="20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</a:t>
            </a:r>
            <a:r>
              <a:rPr lang="en-US" altLang="zh-CN" sz="2000" b="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0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xA</a:t>
            </a:r>
            <a:r>
              <a:rPr lang="en-US" altLang="zh-CN" sz="2000" b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0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xe</a:t>
            </a:r>
            <a:r>
              <a:rPr lang="en-US" altLang="zh-CN" sz="2000" b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2000" b="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AxWO</a:t>
            </a:r>
            <a:r>
              <a:rPr lang="en-US" altLang="zh-CN" sz="2000" b="0" baseline="-250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(0&lt;x&lt;1)</a:t>
            </a:r>
          </a:p>
          <a:p>
            <a:pPr marL="0" lvl="0" indent="0" eaLnBrk="1" hangingPunct="1"/>
            <a:r>
              <a:rPr lang="en-US" altLang="zh-CN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为正离子（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），产物为金属钨青铜，颜色来自不同晶格位置上的钨电子跃迁。</a:t>
            </a:r>
          </a:p>
        </p:txBody>
      </p:sp>
      <p:sp>
        <p:nvSpPr>
          <p:cNvPr id="8" name="矩形 7"/>
          <p:cNvSpPr/>
          <p:nvPr/>
        </p:nvSpPr>
        <p:spPr>
          <a:xfrm>
            <a:off x="232614" y="1829730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电致变色原理：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0521" y="3933056"/>
            <a:ext cx="72728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在热致变色、光致变色以及电致变色三种激励方式对制冷和照明所需能量来看，电致变色器件节能效果最佳。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特点：响应慢，但寿命、记忆效应和循环次数上存在较大优势。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05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46093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1663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电致变色玻璃的应用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836712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汽车玻璃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</a:t>
            </a:r>
            <a:r>
              <a:rPr lang="zh-CN" altLang="en-US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光强</a:t>
            </a:r>
            <a:endParaRPr lang="zh-CN" altLang="en-US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窗玻璃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节能</a:t>
            </a:r>
            <a:endParaRPr lang="zh-CN" altLang="en-US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军用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飞行器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隐身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64904"/>
            <a:ext cx="4514850" cy="3009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86" y="2233650"/>
            <a:ext cx="3832078" cy="367240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03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1663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核技术光学玻璃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5"/>
          <p:cNvSpPr/>
          <p:nvPr/>
        </p:nvSpPr>
        <p:spPr>
          <a:xfrm>
            <a:off x="251520" y="829518"/>
            <a:ext cx="8136904" cy="184665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457200" lvl="0" indent="-457200" eaLnBrk="1" hangingPunct="1"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玻璃的辐照着色</a:t>
            </a:r>
          </a:p>
          <a:p>
            <a:pPr marL="457200" lvl="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24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zh-CN" altLang="en-US" sz="24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光学玻璃经过相当剂量的辐射作用后，都明显变暗，而较高剂量的高能辐射还能够使玻璃变成完全不透明 </a:t>
            </a:r>
            <a:r>
              <a:rPr lang="zh-CN" altLang="en-US" sz="24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8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endParaRPr lang="en-US" altLang="zh-CN" sz="1800" b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5"/>
          <p:cNvSpPr/>
          <p:nvPr/>
        </p:nvSpPr>
        <p:spPr>
          <a:xfrm>
            <a:off x="215744" y="2676177"/>
            <a:ext cx="4068224" cy="43396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457200" lvl="0" indent="-457200" eaLnBrk="1" hangingPunct="1"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辐照着色的机理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物质吸收辐射能量后，产生电离，释出的电子与结构中的正空位复合，形成了</a:t>
            </a:r>
            <a:r>
              <a:rPr lang="en-US" altLang="zh-CN" sz="16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型色心</a:t>
            </a:r>
            <a:r>
              <a:rPr lang="en-US" altLang="zh-CN" sz="16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正电荷又可被负空位捕获，形成</a:t>
            </a:r>
            <a:r>
              <a:rPr lang="en-US" altLang="zh-CN" sz="16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6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型色心</a:t>
            </a:r>
            <a:r>
              <a:rPr lang="en-US" altLang="zh-CN" sz="16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。因为被色心束缚的电子或空位都具有一定的能带结构，其能级间距相当于可见光的光量子能，因此它们在可见光照射下会呈现出颜色。由于玻璃中存在着各种各样的缺陷，因此经辐照后，就会形成各类</a:t>
            </a:r>
            <a:r>
              <a:rPr lang="zh-CN" altLang="en-US" sz="16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色心。</a:t>
            </a:r>
            <a:r>
              <a:rPr lang="zh-CN" altLang="en-US" sz="14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2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endParaRPr lang="en-US" altLang="zh-CN" sz="1200" b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645024"/>
            <a:ext cx="4381500" cy="268605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10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1663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耐辐射光学玻璃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5"/>
          <p:cNvSpPr/>
          <p:nvPr/>
        </p:nvSpPr>
        <p:spPr>
          <a:xfrm>
            <a:off x="107504" y="730889"/>
            <a:ext cx="8712968" cy="350865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457200" lvl="0" indent="-457200" eaLnBrk="1" hangingPunct="1">
              <a:spcBef>
                <a:spcPct val="20000"/>
              </a:spcBef>
              <a:buFontTx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457200" lvl="0" eaLnBrk="1" hangingPunct="1">
              <a:spcBef>
                <a:spcPct val="20000"/>
              </a:spcBef>
              <a:buFontTx/>
            </a:pPr>
            <a:r>
              <a:rPr lang="zh-CN" altLang="en-US" sz="20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特殊的无色光学玻璃，耐较高剂量的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射线和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χ</a:t>
            </a:r>
            <a:r>
              <a:rPr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射线，不会在可见光波段产生色心。</a:t>
            </a:r>
          </a:p>
          <a:p>
            <a:pPr marL="457200" lvl="0" indent="-457200" eaLnBrk="1" hangingPunct="1">
              <a:spcBef>
                <a:spcPct val="100000"/>
              </a:spcBef>
              <a:buFont typeface="Wingdings" panose="05000000000000000000" pitchFamily="2" charset="2"/>
              <a:buChar char="l"/>
            </a:pPr>
            <a:r>
              <a:rPr lang="zh-CN" altLang="en-US" sz="20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</a:t>
            </a:r>
            <a:r>
              <a:rPr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改善玻璃辐照稳定性的离子有：</a:t>
            </a:r>
          </a:p>
          <a:p>
            <a:pPr marL="457200" lvl="0" indent="-457200" eaLnBrk="1" hangingPunct="1"/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Ce</a:t>
            </a:r>
            <a:r>
              <a:rPr lang="en-US" altLang="zh-CN" sz="2000" b="0" baseline="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4+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、cr</a:t>
            </a:r>
            <a:r>
              <a:rPr lang="en-US" altLang="zh-CN" sz="2000" b="0" baseline="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3+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、Mn</a:t>
            </a:r>
            <a:r>
              <a:rPr lang="en-US" altLang="zh-CN" sz="2000" b="0" baseline="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4+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、As</a:t>
            </a:r>
            <a:r>
              <a:rPr lang="en-US" altLang="zh-CN" sz="2000" b="0" baseline="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5+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、Sb</a:t>
            </a:r>
            <a:r>
              <a:rPr lang="en-US" altLang="zh-CN" sz="2000" b="0" baseline="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5+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、Fe</a:t>
            </a:r>
            <a:r>
              <a:rPr lang="en-US" altLang="zh-CN" sz="2000" b="0" baseline="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3+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以及其它的多价离子，</a:t>
            </a:r>
            <a:r>
              <a:rPr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这些离子通常称为抑制剂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或稳定剂</a:t>
            </a:r>
            <a:r>
              <a:rPr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)。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b="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5"/>
          <p:cNvSpPr/>
          <p:nvPr/>
        </p:nvSpPr>
        <p:spPr>
          <a:xfrm>
            <a:off x="101216" y="4077072"/>
            <a:ext cx="8712968" cy="58105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457200" lvl="0" indent="-457200" eaLnBrk="1" hangingPunct="1">
              <a:spcBef>
                <a:spcPct val="20000"/>
              </a:spcBef>
              <a:buFontTx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耐辐照的机理（以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en-US" altLang="zh-CN" sz="2400" baseline="-25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为例）：</a:t>
            </a:r>
            <a:endParaRPr lang="zh-CN" altLang="en-US" sz="24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2" y="4797152"/>
            <a:ext cx="76328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</a:pP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含有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Ce0</a:t>
            </a:r>
            <a:r>
              <a:rPr lang="en-US" altLang="zh-CN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的耐辐射光学玻璃在受到高能辐射作用后：</a:t>
            </a:r>
          </a:p>
          <a:p>
            <a:pPr marL="457200" lvl="0" indent="-457200">
              <a:lnSpc>
                <a:spcPct val="150000"/>
              </a:lnSpc>
            </a:pPr>
            <a:r>
              <a:rPr lang="en-US" altLang="zh-CN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Ce</a:t>
            </a:r>
            <a:r>
              <a:rPr lang="en-US" altLang="zh-CN" baseline="300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baseline="30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 </a:t>
            </a:r>
            <a:r>
              <a:rPr lang="en-US" altLang="zh-CN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→Ce</a:t>
            </a:r>
            <a:r>
              <a:rPr lang="en-US" altLang="zh-CN" baseline="300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3+</a:t>
            </a:r>
            <a:endParaRPr lang="en-US" altLang="zh-CN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</a:t>
            </a:r>
            <a:r>
              <a:rPr lang="en-US" altLang="zh-CN" baseline="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baseline="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</a:t>
            </a:r>
            <a:r>
              <a:rPr lang="en-US" altLang="zh-CN" baseline="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3+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的光谱吸收带均在紫外波段，即铈离子的任何价态的氧化物在可见光区域都没有吸收峰，因而不致影响玻璃的着色。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60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300" y="2564904"/>
            <a:ext cx="5238750" cy="3638550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9512" y="11663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辐射防护玻璃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2614" y="974616"/>
            <a:ext cx="86827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具有能够防止</a:t>
            </a:r>
            <a:r>
              <a:rPr lang="en-US" altLang="zh-CN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射线、</a:t>
            </a:r>
            <a:r>
              <a:rPr lang="en-US" altLang="zh-CN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射线、</a:t>
            </a:r>
            <a:r>
              <a:rPr lang="en-US" altLang="zh-CN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射线对人体产生危害的特殊玻璃材料。</a:t>
            </a:r>
          </a:p>
        </p:txBody>
      </p:sp>
      <p:sp>
        <p:nvSpPr>
          <p:cNvPr id="9" name="矩形 8"/>
          <p:cNvSpPr/>
          <p:nvPr/>
        </p:nvSpPr>
        <p:spPr>
          <a:xfrm>
            <a:off x="244988" y="2348880"/>
            <a:ext cx="365568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PbO-CdO-SiO</a:t>
            </a:r>
            <a:r>
              <a:rPr lang="en-US" altLang="zh-CN" sz="16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：吸收</a:t>
            </a:r>
            <a:r>
              <a:rPr lang="el-GR" altLang="zh-CN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射线、快、慢中子；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PbO-Bi</a:t>
            </a:r>
            <a:r>
              <a:rPr lang="en-US" altLang="zh-CN" sz="16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6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</a:t>
            </a:r>
            <a:r>
              <a:rPr lang="en-US" altLang="zh-CN" sz="1600" baseline="-250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：较高吸收</a:t>
            </a:r>
            <a:r>
              <a:rPr lang="en-US" altLang="zh-CN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射线、</a:t>
            </a:r>
            <a:r>
              <a:rPr lang="el-GR" altLang="zh-CN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射线的能力；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84PbO</a:t>
            </a:r>
            <a:r>
              <a:rPr lang="en-US" altLang="zh-CN" sz="16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·2Ta</a:t>
            </a:r>
            <a:r>
              <a:rPr lang="en-US" altLang="zh-CN" sz="16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6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·14B</a:t>
            </a:r>
            <a:r>
              <a:rPr lang="en-US" altLang="zh-CN" sz="16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6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：吸收</a:t>
            </a:r>
            <a:r>
              <a:rPr lang="el-GR" altLang="zh-CN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射线能力最大；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BaO-PbO-B</a:t>
            </a:r>
            <a:r>
              <a:rPr lang="en-US" altLang="zh-CN" sz="16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6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：吸收</a:t>
            </a:r>
            <a:r>
              <a:rPr lang="el-GR" altLang="zh-CN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射线、</a:t>
            </a:r>
            <a:r>
              <a:rPr lang="zh-CN" altLang="en-US" sz="16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中子等等</a:t>
            </a:r>
            <a:r>
              <a:rPr lang="zh-CN" altLang="en-US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52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-10400"/>
            <a:ext cx="2185214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激光玻璃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74594"/>
            <a:ext cx="8096250" cy="4619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3622" y="902528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激光产生原理</a:t>
            </a:r>
            <a:endParaRPr lang="zh-CN" altLang="en-US" sz="2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9872" y="5085184"/>
            <a:ext cx="15841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谐振腔</a:t>
            </a:r>
            <a:endParaRPr lang="zh-CN" altLang="en-US" sz="2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8"/>
          <p:cNvSpPr/>
          <p:nvPr/>
        </p:nvSpPr>
        <p:spPr bwMode="auto">
          <a:xfrm rot="14118156">
            <a:off x="4483156" y="4134561"/>
            <a:ext cx="576064" cy="36004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rtlCol="0" anchor="ctr"/>
          <a:lstStyle/>
          <a:p>
            <a:pPr algn="ctr"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16016" y="4423035"/>
            <a:ext cx="15841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增益材料</a:t>
            </a:r>
            <a:endParaRPr lang="zh-CN" altLang="en-US" sz="24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794" y="6194703"/>
            <a:ext cx="79189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各种稀土离子掺杂的玻璃可作为激光器的关键增益材料</a:t>
            </a:r>
            <a:endParaRPr lang="zh-CN" altLang="en-US" sz="24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37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9512" y="116632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红宝石激光器</a:t>
            </a:r>
            <a:endParaRPr lang="zh-CN" altLang="en-US" sz="2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861056" cy="27363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62874" b="24208"/>
          <a:stretch/>
        </p:blipFill>
        <p:spPr>
          <a:xfrm>
            <a:off x="6012160" y="1124744"/>
            <a:ext cx="2828968" cy="43315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861048"/>
            <a:ext cx="4875970" cy="288032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18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23528" y="1052736"/>
            <a:ext cx="6120680" cy="3564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88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光学玻璃</a:t>
            </a: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88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88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玻璃光纤</a:t>
            </a:r>
            <a:endParaRPr lang="en-US" altLang="zh-CN" sz="2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88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微晶玻璃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88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生物玻璃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" y="1"/>
            <a:ext cx="9166226" cy="68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-21735" y="692696"/>
            <a:ext cx="8915400" cy="129600"/>
          </a:xfrm>
          <a:prstGeom prst="rect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5833" y="6093296"/>
            <a:ext cx="9166226" cy="76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107504" y="-113788"/>
            <a:ext cx="5976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en-US" altLang="zh-CN" sz="3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739" y="1048266"/>
            <a:ext cx="4592926" cy="435974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2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0"/>
            <a:ext cx="506279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92080" y="188640"/>
            <a:ext cx="3528391" cy="879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激光点火（惯性约束核聚变）：</a:t>
            </a:r>
            <a:r>
              <a:rPr lang="en-US" altLang="zh-CN" sz="16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Inertial </a:t>
            </a:r>
            <a:r>
              <a:rPr lang="en-US" altLang="zh-CN" sz="16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Confinement Fusion </a:t>
            </a:r>
            <a:r>
              <a:rPr lang="zh-CN" altLang="en-US" sz="16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ICF</a:t>
            </a:r>
            <a:r>
              <a:rPr lang="zh-CN" altLang="en-US" sz="16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72" y="1340768"/>
            <a:ext cx="3810000" cy="48863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16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63" y="1412776"/>
            <a:ext cx="8192910" cy="460851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536" y="6237312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NIF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national ignition facility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）的巨型激光装置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764704"/>
            <a:ext cx="3638906" cy="27447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52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-99392"/>
            <a:ext cx="8544949" cy="64087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31640" y="6381328"/>
            <a:ext cx="528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NIF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使用的激光钕玻璃：钕（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）掺杂磷酸盐玻璃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836712"/>
            <a:ext cx="1792379" cy="138391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4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116632"/>
            <a:ext cx="2082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磁光玻璃</a:t>
            </a:r>
          </a:p>
        </p:txBody>
      </p:sp>
      <p:sp>
        <p:nvSpPr>
          <p:cNvPr id="6" name="矩形 5"/>
          <p:cNvSpPr/>
          <p:nvPr/>
        </p:nvSpPr>
        <p:spPr>
          <a:xfrm>
            <a:off x="273288" y="754105"/>
            <a:ext cx="85032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磁光效应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介质</a:t>
            </a: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在磁场作用下（磁场可以是介质本身固有磁场，也可以是外加感生磁场）产生光学各向异性变化的物理效应（包括反射率、透射率、偏振等）。包括塞曼效应、磁光法拉第效应、科顿</a:t>
            </a:r>
            <a:r>
              <a:rPr lang="en-US" altLang="zh-CN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穆顿效应和磁光克尔效应等。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这些效应均起源于物质的磁化，反映了光与物质磁性间的联系。 </a:t>
            </a:r>
          </a:p>
        </p:txBody>
      </p:sp>
      <p:sp>
        <p:nvSpPr>
          <p:cNvPr id="7" name="矩形 6"/>
          <p:cNvSpPr/>
          <p:nvPr/>
        </p:nvSpPr>
        <p:spPr>
          <a:xfrm>
            <a:off x="273288" y="3534013"/>
            <a:ext cx="425476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法拉第旋光效应：</a:t>
            </a:r>
            <a:endParaRPr lang="en-US" altLang="zh-CN" sz="2000" b="1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一束偏振光通过透明玻璃，当沿通光方向施加磁场</a:t>
            </a:r>
            <a:r>
              <a:rPr lang="en-US" altLang="zh-CN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，见右图，透过光波的偏振面就产生磁致偏转。旋转角度和传播距离长庹和通过方向磁场强度成正比。有非互易性</a:t>
            </a:r>
            <a:r>
              <a:rPr lang="en-US" altLang="zh-CN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通常做光隔离器</a:t>
            </a:r>
            <a:r>
              <a:rPr lang="en-US" altLang="zh-CN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583580"/>
            <a:ext cx="3353091" cy="331041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2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116632"/>
            <a:ext cx="3159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法拉第旋光效应</a:t>
            </a:r>
          </a:p>
        </p:txBody>
      </p:sp>
      <p:sp>
        <p:nvSpPr>
          <p:cNvPr id="6" name="Rectangle 8"/>
          <p:cNvSpPr/>
          <p:nvPr/>
        </p:nvSpPr>
        <p:spPr>
          <a:xfrm>
            <a:off x="220906" y="741062"/>
            <a:ext cx="8352928" cy="147732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ctr" anchorCtr="0"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342900" lvl="0" indent="-342900" eaLnBrk="1" hangingPunct="1">
              <a:buFont typeface="Wingdings" panose="05000000000000000000" pitchFamily="2" charset="2"/>
              <a:buChar char="l"/>
            </a:pPr>
            <a:r>
              <a:rPr kumimoji="0" lang="zh-CN" altLang="en-US" sz="20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振动方向发生偏转的角度</a:t>
            </a:r>
            <a:r>
              <a:rPr kumimoji="0"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ψ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与磁感应强度</a:t>
            </a:r>
            <a:r>
              <a:rPr kumimoji="0"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和光穿越介质的长度</a:t>
            </a:r>
            <a:r>
              <a:rPr kumimoji="0"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的乘积成正比，即</a:t>
            </a:r>
            <a:r>
              <a:rPr kumimoji="0"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ψ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kumimoji="0" lang="en-US" altLang="zh-CN" sz="2000" b="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VBl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，比例系数</a:t>
            </a:r>
            <a:r>
              <a:rPr kumimoji="0"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称为费尔德常数</a:t>
            </a:r>
            <a:r>
              <a:rPr kumimoji="0"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。</a:t>
            </a:r>
          </a:p>
          <a:p>
            <a:pPr marL="342900" lvl="0" indent="-342900" eaLnBrk="1" hangingPunct="1">
              <a:buFont typeface="Wingdings" panose="05000000000000000000" pitchFamily="2" charset="2"/>
              <a:buChar char="l"/>
            </a:pPr>
            <a:r>
              <a:rPr kumimoji="0" lang="zh-CN" altLang="en-US" sz="20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偏转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方向取决于介质性质和磁场方向</a:t>
            </a:r>
            <a:r>
              <a:rPr kumimoji="0"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kumimoji="0"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 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值还与波长和温度有关</a:t>
            </a:r>
            <a:r>
              <a:rPr kumimoji="0"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。</a:t>
            </a:r>
            <a:endParaRPr kumimoji="0" lang="en-US" altLang="zh-CN" sz="20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495" y="2339165"/>
            <a:ext cx="5775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磁光玻璃（</a:t>
            </a: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大都是一些稀土离子掺杂的玻璃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209740" y="2735440"/>
            <a:ext cx="8352928" cy="96128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ctr" anchorCtr="0"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342900" lvl="0" indent="-342900" eaLnBrk="1" hangingPunct="1">
              <a:buFont typeface="Wingdings" panose="05000000000000000000" pitchFamily="2" charset="2"/>
              <a:buChar char="l"/>
            </a:pPr>
            <a:r>
              <a:rPr kumimoji="0" lang="zh-CN" altLang="en-US" sz="2000" b="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单晶体比较，玻璃的</a:t>
            </a:r>
            <a:r>
              <a:rPr kumimoji="0"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值虽较小，但易制得均匀的各向同性、大尺寸制品，增大</a:t>
            </a:r>
            <a:r>
              <a:rPr kumimoji="0"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，实际上就使</a:t>
            </a:r>
            <a:r>
              <a:rPr kumimoji="0" lang="en-US" altLang="zh-CN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θ</a:t>
            </a:r>
            <a:r>
              <a:rPr kumimoji="0" lang="zh-CN" altLang="en-US" sz="2000" b="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增大。所以愿用玻璃制造磁光元件</a:t>
            </a:r>
            <a:r>
              <a:rPr kumimoji="0" lang="zh-CN" altLang="en-US" sz="2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0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89040"/>
            <a:ext cx="5486400" cy="27813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044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116632"/>
            <a:ext cx="3159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磁光</a:t>
            </a: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玻璃的应用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980728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光隔离器</a:t>
            </a:r>
          </a:p>
        </p:txBody>
      </p:sp>
      <p:sp>
        <p:nvSpPr>
          <p:cNvPr id="7" name="Text Box 5"/>
          <p:cNvSpPr/>
          <p:nvPr/>
        </p:nvSpPr>
        <p:spPr>
          <a:xfrm>
            <a:off x="-180528" y="1472952"/>
            <a:ext cx="8756618" cy="166199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800100" lvl="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一种光的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单向传输器件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，可以保障多级光学器件免受后级反馈光的干扰。</a:t>
            </a:r>
          </a:p>
          <a:p>
            <a:pPr marL="800100" lvl="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：高透过率、大的费尔德常数和稳定的工作特性。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657555"/>
            <a:ext cx="3960440" cy="29703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501008"/>
            <a:ext cx="4968552" cy="277092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501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116632"/>
            <a:ext cx="2800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其他功能玻璃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796350"/>
            <a:ext cx="3600450" cy="58105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342900" lvl="0" indent="-342900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电磁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</a:t>
            </a:r>
            <a:endParaRPr lang="zh-CN" altLang="en-US" sz="24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61822"/>
              </p:ext>
            </p:extLst>
          </p:nvPr>
        </p:nvGraphicFramePr>
        <p:xfrm>
          <a:off x="251520" y="1419652"/>
          <a:ext cx="8820150" cy="5022088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958975"/>
                <a:gridCol w="2217738"/>
                <a:gridCol w="2398712"/>
                <a:gridCol w="2244725"/>
              </a:tblGrid>
              <a:tr h="431800"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功       能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玻   </a:t>
                      </a:r>
                      <a:r>
                        <a:rPr kumimoji="0"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璃   名   称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组   成   举   例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应  用  及  其  它</a:t>
                      </a:r>
                    </a:p>
                  </a:txBody>
                  <a:tcPr/>
                </a:tc>
              </a:tr>
              <a:tr h="4217988"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电子导电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离子导电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超声波延迟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磁性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基板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电磁波吸收与屏蔽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二次电子发射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电子导电玻璃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光电导玻璃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快离子导电玻璃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延迟线玻璃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逆磁性玻璃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完全逆磁性</a:t>
                      </a:r>
                      <a:r>
                        <a:rPr kumimoji="0" lang="en-US" altLang="zh-CN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超导体</a:t>
                      </a:r>
                      <a:r>
                        <a:rPr kumimoji="0" lang="en-US" altLang="zh-CN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顺磁性玻璃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铁磁性玻璃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显示器基板玻璃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太阳电池玻璃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电磁波吸收玻璃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耐辐射玻璃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二次电子发射玻璃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-P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As-Se-Te-Se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AgI-Ag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O-P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O-PbO-SiO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PbO</a:t>
                      </a:r>
                      <a:r>
                        <a:rPr kumimoji="0" lang="zh-CN" alt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光学玻璃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zh-CN" altLang="en-US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Tc=9K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含稀土金属离子玻璃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en-US" altLang="zh-CN" sz="1800" b="0" baseline="-25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en-US" altLang="zh-CN" sz="1800" b="0" baseline="-25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en-US" altLang="zh-CN" sz="1800" b="0" baseline="-25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CdO-Gd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-B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Ceo2</a:t>
                      </a:r>
                      <a:r>
                        <a:rPr kumimoji="0" lang="zh-CN" altLang="en-US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的氧化物玻璃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PbO-BaO- K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8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 -SiO</a:t>
                      </a:r>
                      <a:r>
                        <a:rPr kumimoji="0" lang="en-US" altLang="zh-CN" sz="1800" b="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kumimoji="0" lang="zh-CN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存储开关、图像记录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电视摄像管元件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固体电池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电视机延迟线元件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法拉第旋转玻璃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高温超导线材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激光玻璃、磁光玻璃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磁头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平面显示器基板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太阳电池基板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吸收中子射线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800" b="1" dirty="0">
                        <a:solidFill>
                          <a:srgbClr val="0066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800" b="1" dirty="0">
                          <a:solidFill>
                            <a:srgbClr val="0066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微通道板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622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116632"/>
            <a:ext cx="2800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其他功能玻璃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719615"/>
            <a:ext cx="4968552" cy="64633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342900" lvl="0" indent="-342900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热学、力学及机械功能玻璃</a:t>
            </a:r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808336"/>
              </p:ext>
            </p:extLst>
          </p:nvPr>
        </p:nvGraphicFramePr>
        <p:xfrm>
          <a:off x="251520" y="1556792"/>
          <a:ext cx="8820151" cy="406381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295400"/>
                <a:gridCol w="2339975"/>
                <a:gridCol w="1728788"/>
                <a:gridCol w="3455988"/>
              </a:tblGrid>
              <a:tr h="363538"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   </a:t>
                      </a:r>
                      <a:r>
                        <a:rPr kumimoji="0"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</a:t>
                      </a:r>
                      <a:endParaRPr kumimoji="0"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玻   璃    名     称</a:t>
                      </a:r>
                      <a:endParaRPr kumimoji="0"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组   成   举   例</a:t>
                      </a:r>
                      <a:endParaRPr kumimoji="0" lang="zh-CN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应    用    及  其  它</a:t>
                      </a:r>
                      <a:endParaRPr kumimoji="0" lang="zh-CN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03588"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耐热冲击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加热软化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隔热性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高弹性模量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高强高轫性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机械加工性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低膨胀玻璃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低膨胀微晶玻璃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封接玻璃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6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中空玻璃、加气玻璃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高扬氏模量氧氮玻璃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高轫性微晶玻璃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高轫性玻璃基复合材料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云母微晶玻璃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 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-TiO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-Al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SiO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PbO-B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 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PbO-ZnO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-B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kumimoji="0" lang="en-US" altLang="zh-CN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en-US" altLang="zh-CN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Mg-AL-S-O-N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各种微晶玻璃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600" b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SiC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/β-</a:t>
                      </a:r>
                      <a:r>
                        <a:rPr kumimoji="0"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锂辉石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氟金云母组成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(K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O-MgO-Al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-SiO</a:t>
                      </a:r>
                      <a:r>
                        <a:rPr kumimoji="0" lang="en-US" altLang="zh-CN" sz="1600" b="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-F)</a:t>
                      </a:r>
                      <a:endParaRPr kumimoji="0" lang="en-US" altLang="zh-CN" sz="1600" b="0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4572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9144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13716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1828800" indent="0" algn="l" defTabSz="914400" rt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defRPr kumimoji="1" lang="en-US" altLang="en-US" sz="3600" b="1" i="0" u="none">
                          <a:solidFill>
                            <a:schemeClr val="tx2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</a:lstStyle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光掩摸基板、天体望远镜、热交换器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光掩摸基板、天体望远镜、热交换器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电子器件的封接、涂层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endParaRPr kumimoji="0" lang="zh-CN" altLang="en-US" sz="1600" b="1" dirty="0">
                        <a:solidFill>
                          <a:srgbClr val="8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建筑物窗户、冷柜等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复合材料增强纤维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机械结构材料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发动机部件</a:t>
                      </a:r>
                    </a:p>
                    <a:p>
                      <a:pPr marL="0" lvl="0" indent="0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FontTx/>
                      </a:pPr>
                      <a:r>
                        <a:rPr kumimoji="0" lang="zh-CN" altLang="en-US" sz="1600" b="1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机械零件、绝缘材料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548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473181E4-6110-4772-8696-CDC1F92E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8" y="955821"/>
            <a:ext cx="8708903" cy="40439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08F896A-F783-4A34-8064-B8BF7F6F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71" y="4141436"/>
            <a:ext cx="4102964" cy="25056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0D38681-1CA2-41C2-8D7C-423E92B7B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855" y="774187"/>
            <a:ext cx="1796385" cy="19492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65B613E-9CEC-4EC9-95CB-62850E1ECF08}"/>
              </a:ext>
            </a:extLst>
          </p:cNvPr>
          <p:cNvSpPr/>
          <p:nvPr/>
        </p:nvSpPr>
        <p:spPr>
          <a:xfrm>
            <a:off x="8248477" y="7741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86959" y="2723389"/>
            <a:ext cx="15841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年诺贝尔物理学奖</a:t>
            </a:r>
            <a:endParaRPr lang="zh-CN" altLang="en-US" sz="2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512" y="-10400"/>
            <a:ext cx="468589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联通世界的玻璃光纤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4221088"/>
            <a:ext cx="1984492" cy="234637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7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-10400"/>
            <a:ext cx="3685624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玻璃光纤的制造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35308488-FC79-4693-8210-D0CC8EF29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" y="836712"/>
            <a:ext cx="5184576" cy="51845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CBD54E7-A255-46A0-9DDE-D9AD2635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836712"/>
            <a:ext cx="3638299" cy="518457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4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512" y="-10400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无处不在的玻璃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1733"/>
          <a:stretch/>
        </p:blipFill>
        <p:spPr>
          <a:xfrm>
            <a:off x="395536" y="692696"/>
            <a:ext cx="8053514" cy="27913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16688"/>
          <a:stretch/>
        </p:blipFill>
        <p:spPr>
          <a:xfrm>
            <a:off x="467544" y="3725473"/>
            <a:ext cx="8309568" cy="323541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04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-10400"/>
            <a:ext cx="3685624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传输光纤的应用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 descr="https://gimg2.baidu.com/image_search/src=http%3A%2F%2Fcbu01.alicdn.com%2Fimg%2Fibank%2F2013%2F291%2F319%2F783913192_103722948.jpg&amp;refer=http%3A%2F%2Fcbu01.alicdn.com&amp;app=2002&amp;size=f9999,10000&amp;q=a80&amp;n=0&amp;g=0n&amp;fmt=auto?sec=1673755843&amp;t=7bec339618dbea3f9fc878e0e25fd5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37" y="1196752"/>
            <a:ext cx="4320255" cy="492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547664" y="59330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光纤内窥镜</a:t>
            </a:r>
            <a:endParaRPr lang="zh-CN" altLang="en-US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24128" y="59330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激光手术刀</a:t>
            </a:r>
            <a:endParaRPr lang="zh-CN" altLang="en-US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7217"/>
          <a:stretch/>
        </p:blipFill>
        <p:spPr>
          <a:xfrm rot="5400000">
            <a:off x="4466685" y="1734115"/>
            <a:ext cx="4531108" cy="345638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36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 rot="16200000">
            <a:off x="102640" y="3443342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ea typeface="黑体" pitchFamily="49" charset="-122"/>
                <a:cs typeface="Times New Roman" panose="02020603050405020304" pitchFamily="18" charset="0"/>
              </a:rPr>
              <a:t>Loss</a:t>
            </a:r>
            <a:r>
              <a:rPr lang="zh-CN" altLang="en-US" sz="1800" dirty="0">
                <a:ea typeface="MS PMincho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sz="1800" dirty="0">
                <a:ea typeface="MS PMincho" pitchFamily="18" charset="-128"/>
                <a:cs typeface="Times New Roman" panose="02020603050405020304" pitchFamily="18" charset="0"/>
              </a:rPr>
              <a:t>(dB/km)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220658" y="1747614"/>
            <a:ext cx="6453187" cy="3573463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H="1">
            <a:off x="1593720" y="5225827"/>
            <a:ext cx="0" cy="206375"/>
          </a:xfrm>
          <a:prstGeom prst="lin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3132008" y="5222652"/>
            <a:ext cx="0" cy="207962"/>
          </a:xfrm>
          <a:prstGeom prst="lin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H="1">
            <a:off x="4635370" y="5217889"/>
            <a:ext cx="0" cy="207963"/>
          </a:xfrm>
          <a:prstGeom prst="lin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 flipH="1">
            <a:off x="6233983" y="5230589"/>
            <a:ext cx="0" cy="206375"/>
          </a:xfrm>
          <a:prstGeom prst="lin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950783" y="1213639"/>
            <a:ext cx="14226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ja-JP" sz="1600" dirty="0">
                <a:ea typeface="MS PMincho" pitchFamily="18" charset="-128"/>
                <a:cs typeface="Times New Roman" panose="02020603050405020304" pitchFamily="18" charset="0"/>
              </a:rPr>
              <a:t>O</a:t>
            </a:r>
            <a:r>
              <a:rPr lang="en-US" altLang="zh-CN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ea typeface="黑体" pitchFamily="49" charset="-122"/>
                <a:cs typeface="Times New Roman" panose="02020603050405020304" pitchFamily="18" charset="0"/>
              </a:rPr>
              <a:t>band</a:t>
            </a:r>
          </a:p>
          <a:p>
            <a:pPr algn="ctr" eaLnBrk="1" hangingPunct="1"/>
            <a:r>
              <a:rPr lang="en-US" altLang="zh-CN" sz="1600" dirty="0">
                <a:cs typeface="Times New Roman" panose="02020603050405020304" pitchFamily="18" charset="0"/>
              </a:rPr>
              <a:t>(1260-1360)</a:t>
            </a:r>
            <a:endParaRPr lang="en-US" altLang="ja-JP" sz="1600" dirty="0">
              <a:cs typeface="Times New Roman" panose="02020603050405020304" pitchFamily="18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171570" y="1198339"/>
            <a:ext cx="1212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ja-JP" sz="1600" dirty="0">
                <a:ea typeface="MS PMincho" pitchFamily="18" charset="-128"/>
                <a:cs typeface="Times New Roman" panose="02020603050405020304" pitchFamily="18" charset="0"/>
              </a:rPr>
              <a:t>E</a:t>
            </a:r>
            <a:r>
              <a:rPr lang="en-US" altLang="zh-CN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ea typeface="黑体" pitchFamily="49" charset="-122"/>
                <a:cs typeface="Times New Roman" panose="02020603050405020304" pitchFamily="18" charset="0"/>
              </a:rPr>
              <a:t>band</a:t>
            </a:r>
          </a:p>
          <a:p>
            <a:pPr algn="ctr" eaLnBrk="1" hangingPunct="1"/>
            <a:r>
              <a:rPr lang="en-US" altLang="zh-CN" sz="1600" dirty="0">
                <a:cs typeface="Times New Roman" panose="02020603050405020304" pitchFamily="18" charset="0"/>
              </a:rPr>
              <a:t>(1360-1460)</a:t>
            </a:r>
            <a:endParaRPr lang="en-US" altLang="ja-JP" sz="1600" dirty="0">
              <a:cs typeface="Times New Roman" panose="02020603050405020304" pitchFamily="18" charset="0"/>
            </a:endParaRP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3298695" y="1198339"/>
            <a:ext cx="1211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ja-JP" sz="1600" dirty="0">
                <a:ea typeface="MS PMincho" pitchFamily="18" charset="-128"/>
                <a:cs typeface="Times New Roman" panose="02020603050405020304" pitchFamily="18" charset="0"/>
              </a:rPr>
              <a:t>S</a:t>
            </a:r>
            <a:r>
              <a:rPr lang="en-US" altLang="zh-CN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ea typeface="黑体" pitchFamily="49" charset="-122"/>
                <a:cs typeface="Times New Roman" panose="02020603050405020304" pitchFamily="18" charset="0"/>
              </a:rPr>
              <a:t>band</a:t>
            </a:r>
          </a:p>
          <a:p>
            <a:pPr algn="ctr" eaLnBrk="1" hangingPunct="1"/>
            <a:r>
              <a:rPr lang="en-US" altLang="zh-CN" sz="1600" dirty="0">
                <a:cs typeface="Times New Roman" panose="02020603050405020304" pitchFamily="18" charset="0"/>
              </a:rPr>
              <a:t>(1460-1530)</a:t>
            </a:r>
            <a:endParaRPr lang="en-US" altLang="ja-JP" sz="1600" dirty="0">
              <a:cs typeface="Times New Roman" panose="02020603050405020304" pitchFamily="18" charset="0"/>
            </a:endParaRPr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4387720" y="1196752"/>
            <a:ext cx="1212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ja-JP" sz="1600" dirty="0">
                <a:ea typeface="MS PMincho" pitchFamily="18" charset="-128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ea typeface="黑体" pitchFamily="49" charset="-122"/>
                <a:cs typeface="Times New Roman" panose="02020603050405020304" pitchFamily="18" charset="0"/>
              </a:rPr>
              <a:t>band</a:t>
            </a:r>
          </a:p>
          <a:p>
            <a:pPr algn="ctr" eaLnBrk="1" hangingPunct="1"/>
            <a:r>
              <a:rPr lang="en-US" altLang="zh-CN" sz="1600" dirty="0">
                <a:cs typeface="Times New Roman" panose="02020603050405020304" pitchFamily="18" charset="0"/>
              </a:rPr>
              <a:t>(1530-1565)</a:t>
            </a:r>
            <a:endParaRPr lang="en-US" altLang="ja-JP" sz="1600" dirty="0">
              <a:cs typeface="Times New Roman" panose="02020603050405020304" pitchFamily="18" charset="0"/>
            </a:endParaRPr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5441820" y="1196752"/>
            <a:ext cx="1211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ja-JP" sz="1600" dirty="0">
                <a:ea typeface="MS PMincho" pitchFamily="18" charset="-128"/>
                <a:cs typeface="Times New Roman" panose="02020603050405020304" pitchFamily="18" charset="0"/>
              </a:rPr>
              <a:t>L</a:t>
            </a:r>
            <a:r>
              <a:rPr lang="en-US" altLang="zh-CN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ea typeface="黑体" pitchFamily="49" charset="-122"/>
                <a:cs typeface="Times New Roman" panose="02020603050405020304" pitchFamily="18" charset="0"/>
              </a:rPr>
              <a:t>band</a:t>
            </a:r>
          </a:p>
          <a:p>
            <a:pPr algn="ctr" eaLnBrk="1" hangingPunct="1"/>
            <a:r>
              <a:rPr lang="en-US" altLang="zh-CN" sz="1600" dirty="0">
                <a:cs typeface="Times New Roman" panose="02020603050405020304" pitchFamily="18" charset="0"/>
              </a:rPr>
              <a:t>(1565-1625)</a:t>
            </a:r>
            <a:endParaRPr lang="en-US" altLang="ja-JP" sz="1600" dirty="0">
              <a:cs typeface="Times New Roman" panose="02020603050405020304" pitchFamily="18" charset="0"/>
            </a:endParaRP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6507033" y="1198339"/>
            <a:ext cx="1211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ja-JP" sz="1600" dirty="0">
                <a:ea typeface="MS PMincho" pitchFamily="18" charset="-128"/>
                <a:cs typeface="Times New Roman" panose="02020603050405020304" pitchFamily="18" charset="0"/>
              </a:rPr>
              <a:t>U</a:t>
            </a:r>
            <a:r>
              <a:rPr lang="en-US" altLang="zh-CN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ea typeface="黑体" pitchFamily="49" charset="-122"/>
                <a:cs typeface="Times New Roman" panose="02020603050405020304" pitchFamily="18" charset="0"/>
              </a:rPr>
              <a:t>band</a:t>
            </a:r>
          </a:p>
          <a:p>
            <a:pPr algn="ctr" eaLnBrk="1" hangingPunct="1"/>
            <a:r>
              <a:rPr lang="en-US" altLang="zh-CN" sz="1600" dirty="0">
                <a:cs typeface="Times New Roman" panose="02020603050405020304" pitchFamily="18" charset="0"/>
              </a:rPr>
              <a:t>(1625-1675)</a:t>
            </a:r>
            <a:endParaRPr lang="en-US" altLang="ja-JP" sz="1600" dirty="0">
              <a:cs typeface="Times New Roman" panose="02020603050405020304" pitchFamily="18" charset="0"/>
            </a:endParaRPr>
          </a:p>
        </p:txBody>
      </p:sp>
      <p:sp>
        <p:nvSpPr>
          <p:cNvPr id="17" name="Text Box 35"/>
          <p:cNvSpPr txBox="1">
            <a:spLocks noChangeArrowheads="1"/>
          </p:cNvSpPr>
          <p:nvPr/>
        </p:nvSpPr>
        <p:spPr bwMode="auto">
          <a:xfrm>
            <a:off x="1290508" y="5335364"/>
            <a:ext cx="595312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ja-JP" altLang="en-US" sz="1600" dirty="0">
                <a:latin typeface="+mn-lt"/>
                <a:ea typeface="MS PMincho" pitchFamily="18" charset="-128"/>
              </a:rPr>
              <a:t>1300</a:t>
            </a:r>
          </a:p>
        </p:txBody>
      </p:sp>
      <p:sp>
        <p:nvSpPr>
          <p:cNvPr id="18" name="Text Box 36"/>
          <p:cNvSpPr txBox="1">
            <a:spLocks noChangeArrowheads="1"/>
          </p:cNvSpPr>
          <p:nvPr/>
        </p:nvSpPr>
        <p:spPr bwMode="auto">
          <a:xfrm>
            <a:off x="5956170" y="5348064"/>
            <a:ext cx="593725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ja-JP" altLang="en-US" sz="1600" dirty="0">
                <a:latin typeface="+mn-lt"/>
                <a:ea typeface="MS PMincho" pitchFamily="18" charset="-128"/>
              </a:rPr>
              <a:t>1600</a:t>
            </a:r>
          </a:p>
        </p:txBody>
      </p:sp>
      <p:sp>
        <p:nvSpPr>
          <p:cNvPr id="19" name="Text Box 37"/>
          <p:cNvSpPr txBox="1">
            <a:spLocks noChangeArrowheads="1"/>
          </p:cNvSpPr>
          <p:nvPr/>
        </p:nvSpPr>
        <p:spPr bwMode="auto">
          <a:xfrm>
            <a:off x="4327395" y="5348064"/>
            <a:ext cx="595313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ja-JP" altLang="en-US" sz="1600" dirty="0">
                <a:latin typeface="+mn-lt"/>
                <a:ea typeface="MS PMincho" pitchFamily="18" charset="-128"/>
              </a:rPr>
              <a:t>1500</a:t>
            </a:r>
          </a:p>
        </p:txBody>
      </p:sp>
      <p:sp>
        <p:nvSpPr>
          <p:cNvPr id="20" name="Text Box 38"/>
          <p:cNvSpPr txBox="1">
            <a:spLocks noChangeArrowheads="1"/>
          </p:cNvSpPr>
          <p:nvPr/>
        </p:nvSpPr>
        <p:spPr bwMode="auto">
          <a:xfrm>
            <a:off x="2833558" y="5348064"/>
            <a:ext cx="593725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ja-JP" altLang="en-US" sz="1600" dirty="0">
                <a:latin typeface="+mn-lt"/>
                <a:ea typeface="MS PMincho" pitchFamily="18" charset="-128"/>
              </a:rPr>
              <a:t>1400</a:t>
            </a:r>
          </a:p>
        </p:txBody>
      </p:sp>
      <p:sp>
        <p:nvSpPr>
          <p:cNvPr id="21" name="Text Box 39"/>
          <p:cNvSpPr txBox="1">
            <a:spLocks noChangeArrowheads="1"/>
          </p:cNvSpPr>
          <p:nvPr/>
        </p:nvSpPr>
        <p:spPr bwMode="auto">
          <a:xfrm>
            <a:off x="3371398" y="5521102"/>
            <a:ext cx="20040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ea typeface="黑体" pitchFamily="49" charset="-122"/>
                <a:cs typeface="Times New Roman" panose="02020603050405020304" pitchFamily="18" charset="0"/>
              </a:rPr>
              <a:t>Wavelength </a:t>
            </a:r>
            <a:r>
              <a:rPr lang="en-US" altLang="ja-JP" sz="1800" dirty="0">
                <a:ea typeface="MS PMincho" pitchFamily="18" charset="-128"/>
                <a:cs typeface="Times New Roman" panose="02020603050405020304" pitchFamily="18" charset="0"/>
              </a:rPr>
              <a:t> (nm)</a:t>
            </a:r>
          </a:p>
        </p:txBody>
      </p:sp>
      <p:sp>
        <p:nvSpPr>
          <p:cNvPr id="22" name="任意多边形 35"/>
          <p:cNvSpPr>
            <a:spLocks/>
          </p:cNvSpPr>
          <p:nvPr/>
        </p:nvSpPr>
        <p:spPr bwMode="auto">
          <a:xfrm>
            <a:off x="1225420" y="2112739"/>
            <a:ext cx="6451600" cy="3055938"/>
          </a:xfrm>
          <a:custGeom>
            <a:avLst/>
            <a:gdLst>
              <a:gd name="T0" fmla="*/ 0 w 6691155"/>
              <a:gd name="T1" fmla="*/ 2179945 h 2139701"/>
              <a:gd name="T2" fmla="*/ 244252 w 6691155"/>
              <a:gd name="T3" fmla="*/ 5192223 h 2139701"/>
              <a:gd name="T4" fmla="*/ 391770 w 6691155"/>
              <a:gd name="T5" fmla="*/ 6440729 h 2139701"/>
              <a:gd name="T6" fmla="*/ 495759 w 6691155"/>
              <a:gd name="T7" fmla="*/ 6916374 h 2139701"/>
              <a:gd name="T8" fmla="*/ 747268 w 6691155"/>
              <a:gd name="T9" fmla="*/ 7372172 h 2139701"/>
              <a:gd name="T10" fmla="*/ 2278072 w 6691155"/>
              <a:gd name="T11" fmla="*/ 9671010 h 2139701"/>
              <a:gd name="T12" fmla="*/ 2800428 w 6691155"/>
              <a:gd name="T13" fmla="*/ 9096305 h 2139701"/>
              <a:gd name="T14" fmla="*/ 3218802 w 6691155"/>
              <a:gd name="T15" fmla="*/ 6183104 h 2139701"/>
              <a:gd name="T16" fmla="*/ 3733902 w 6691155"/>
              <a:gd name="T17" fmla="*/ 0 h 2139701"/>
              <a:gd name="T18" fmla="*/ 3733902 w 6691155"/>
              <a:gd name="T19" fmla="*/ 0 h 213970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691155"/>
              <a:gd name="T31" fmla="*/ 0 h 2139701"/>
              <a:gd name="T32" fmla="*/ 6691155 w 6691155"/>
              <a:gd name="T33" fmla="*/ 2139701 h 213970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691155" h="2139701">
                <a:moveTo>
                  <a:pt x="0" y="476702"/>
                </a:moveTo>
                <a:cubicBezTo>
                  <a:pt x="160345" y="728414"/>
                  <a:pt x="320691" y="980127"/>
                  <a:pt x="437699" y="1135416"/>
                </a:cubicBezTo>
                <a:cubicBezTo>
                  <a:pt x="554707" y="1290705"/>
                  <a:pt x="626935" y="1345598"/>
                  <a:pt x="702051" y="1408436"/>
                </a:cubicBezTo>
                <a:cubicBezTo>
                  <a:pt x="777167" y="1471274"/>
                  <a:pt x="782224" y="1478497"/>
                  <a:pt x="888398" y="1512444"/>
                </a:cubicBezTo>
                <a:cubicBezTo>
                  <a:pt x="994572" y="1546391"/>
                  <a:pt x="1339098" y="1612118"/>
                  <a:pt x="1339098" y="1612118"/>
                </a:cubicBezTo>
                <a:cubicBezTo>
                  <a:pt x="1871415" y="1712514"/>
                  <a:pt x="3469087" y="2051983"/>
                  <a:pt x="4082298" y="2114821"/>
                </a:cubicBezTo>
                <a:cubicBezTo>
                  <a:pt x="4695509" y="2177659"/>
                  <a:pt x="4737401" y="2116265"/>
                  <a:pt x="5018366" y="1989145"/>
                </a:cubicBezTo>
                <a:cubicBezTo>
                  <a:pt x="5299331" y="1862025"/>
                  <a:pt x="5489289" y="1683623"/>
                  <a:pt x="5768087" y="1352099"/>
                </a:cubicBezTo>
                <a:cubicBezTo>
                  <a:pt x="6046885" y="1020575"/>
                  <a:pt x="6691155" y="0"/>
                  <a:pt x="6691155" y="0"/>
                </a:cubicBezTo>
              </a:path>
            </a:pathLst>
          </a:cu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矩形 34"/>
          <p:cNvSpPr>
            <a:spLocks noChangeArrowheads="1"/>
          </p:cNvSpPr>
          <p:nvPr/>
        </p:nvSpPr>
        <p:spPr bwMode="auto">
          <a:xfrm>
            <a:off x="1161756" y="4768567"/>
            <a:ext cx="28107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dirty="0">
                <a:ea typeface="黑体" pitchFamily="49" charset="-122"/>
                <a:cs typeface="Times New Roman" panose="02020603050405020304" pitchFamily="18" charset="0"/>
              </a:rPr>
              <a:t>Opt. </a:t>
            </a:r>
            <a:r>
              <a:rPr kumimoji="0" lang="en-US" altLang="zh-CN" dirty="0" err="1">
                <a:ea typeface="黑体" pitchFamily="49" charset="-122"/>
                <a:cs typeface="Times New Roman" panose="02020603050405020304" pitchFamily="18" charset="0"/>
              </a:rPr>
              <a:t>Commun</a:t>
            </a:r>
            <a:r>
              <a:rPr kumimoji="0" lang="en-US" altLang="zh-CN" dirty="0">
                <a:ea typeface="黑体" pitchFamily="49" charset="-122"/>
                <a:cs typeface="Times New Roman" panose="02020603050405020304" pitchFamily="18" charset="0"/>
              </a:rPr>
              <a:t>. Window</a:t>
            </a:r>
            <a:endParaRPr lang="zh-CN" altLang="en-US" dirty="0">
              <a:ea typeface="黑体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7" name="组合 3"/>
          <p:cNvGrpSpPr>
            <a:grpSpLocks/>
          </p:cNvGrpSpPr>
          <p:nvPr/>
        </p:nvGrpSpPr>
        <p:grpSpPr bwMode="auto">
          <a:xfrm>
            <a:off x="4922762" y="3185094"/>
            <a:ext cx="2340280" cy="1926433"/>
            <a:chOff x="5138738" y="3466311"/>
            <a:chExt cx="2341977" cy="1926427"/>
          </a:xfrm>
        </p:grpSpPr>
        <p:sp>
          <p:nvSpPr>
            <p:cNvPr id="29" name="左右箭头 2"/>
            <p:cNvSpPr>
              <a:spLocks noChangeArrowheads="1"/>
            </p:cNvSpPr>
            <p:nvPr/>
          </p:nvSpPr>
          <p:spPr bwMode="auto">
            <a:xfrm>
              <a:off x="5138738" y="5032375"/>
              <a:ext cx="1012825" cy="360363"/>
            </a:xfrm>
            <a:prstGeom prst="leftRightArrow">
              <a:avLst>
                <a:gd name="adj1" fmla="val 50000"/>
                <a:gd name="adj2" fmla="val 49836"/>
              </a:avLst>
            </a:prstGeom>
            <a:solidFill>
              <a:srgbClr val="00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" name="TextBox 3"/>
            <p:cNvSpPr txBox="1">
              <a:spLocks noChangeArrowheads="1"/>
            </p:cNvSpPr>
            <p:nvPr/>
          </p:nvSpPr>
          <p:spPr bwMode="auto">
            <a:xfrm>
              <a:off x="5291553" y="3466311"/>
              <a:ext cx="218916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EDFA</a:t>
              </a:r>
              <a:endParaRPr lang="zh-CN" altLang="en-US" sz="1600" dirty="0">
                <a:ea typeface="黑体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2" descr="C:\Users\lenovo\Desktop\gaosugonglu\未标题-5 - 副本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4" r="66541"/>
            <a:stretch>
              <a:fillRect/>
            </a:stretch>
          </p:blipFill>
          <p:spPr bwMode="auto">
            <a:xfrm>
              <a:off x="5437799" y="3787780"/>
              <a:ext cx="465196" cy="130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矩形 34"/>
          <p:cNvSpPr/>
          <p:nvPr/>
        </p:nvSpPr>
        <p:spPr>
          <a:xfrm>
            <a:off x="179512" y="-10400"/>
            <a:ext cx="468589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通讯用石英玻璃光纤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71823" y="6241032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1550nm</a:t>
            </a:r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处（</a:t>
            </a:r>
            <a:r>
              <a:rPr lang="en-US" altLang="zh-CN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波段），石英光纤的损耗达到最低</a:t>
            </a:r>
            <a:endParaRPr lang="zh-CN" altLang="en-US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4785" t="12759" r="4305" b="12280"/>
          <a:stretch/>
        </p:blipFill>
        <p:spPr>
          <a:xfrm>
            <a:off x="1691680" y="1982564"/>
            <a:ext cx="2049431" cy="168988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/>
          <a:srcRect l="27923" r="29015"/>
          <a:stretch/>
        </p:blipFill>
        <p:spPr>
          <a:xfrm>
            <a:off x="3904325" y="1916508"/>
            <a:ext cx="1145941" cy="18077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83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-10400"/>
            <a:ext cx="2685351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光纤放大器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6565" y="641292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远距离传播后信号会衰减，需要使用光纤放大器进行信号放大</a:t>
            </a:r>
            <a:endParaRPr lang="zh-CN" altLang="en-US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6042522" y="3363500"/>
            <a:ext cx="1500187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800">
                <a:ea typeface="黑体" pitchFamily="49" charset="-122"/>
                <a:cs typeface="Times New Roman" pitchFamily="18" charset="0"/>
              </a:rPr>
              <a:t>D. Payne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756146" y="3220625"/>
            <a:ext cx="1600200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800">
                <a:ea typeface="黑体" pitchFamily="49" charset="-122"/>
                <a:cs typeface="Times New Roman" pitchFamily="18" charset="0"/>
              </a:rPr>
              <a:t>E. Snitzer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934624"/>
            <a:ext cx="1508125" cy="2278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9" name="Picture 12" descr="dnp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1083" y="1077499"/>
            <a:ext cx="1639888" cy="227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6" descr="ona-1550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2147" y="1291812"/>
            <a:ext cx="2447925" cy="133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2902498" y="2851293"/>
            <a:ext cx="2727221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dirty="0">
                <a:ea typeface="黑体" pitchFamily="49" charset="-122"/>
                <a:cs typeface="Times New Roman" pitchFamily="18" charset="0"/>
              </a:rPr>
              <a:t>Stimulated </a:t>
            </a:r>
            <a:r>
              <a:rPr lang="en-US" altLang="zh-CN" dirty="0" smtClean="0">
                <a:ea typeface="黑体" pitchFamily="49" charset="-122"/>
                <a:cs typeface="Times New Roman" pitchFamily="18" charset="0"/>
              </a:rPr>
              <a:t>emission of </a:t>
            </a:r>
            <a:r>
              <a:rPr lang="en-US" altLang="zh-CN" dirty="0">
                <a:ea typeface="黑体" pitchFamily="49" charset="-122"/>
                <a:cs typeface="Times New Roman" pitchFamily="18" charset="0"/>
              </a:rPr>
              <a:t>Er</a:t>
            </a:r>
            <a:r>
              <a:rPr lang="en-US" altLang="zh-CN" baseline="30000" dirty="0">
                <a:ea typeface="黑体" pitchFamily="49" charset="-122"/>
                <a:cs typeface="Times New Roman" pitchFamily="18" charset="0"/>
              </a:rPr>
              <a:t>3+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4" y="3789040"/>
            <a:ext cx="4399004" cy="24637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5136" y="3789040"/>
            <a:ext cx="4472956" cy="247854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34382" y="5133147"/>
            <a:ext cx="348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EDFA</a:t>
            </a:r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一般只能用于</a:t>
            </a:r>
            <a:r>
              <a:rPr lang="en-US" altLang="zh-CN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波段的放大</a:t>
            </a:r>
            <a:endParaRPr lang="zh-CN" altLang="en-US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6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-10400"/>
            <a:ext cx="4185761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宽波段光纤放大器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4080E1C6-3005-4EA1-8BAD-2C944E248BB0}"/>
              </a:ext>
            </a:extLst>
          </p:cNvPr>
          <p:cNvGrpSpPr/>
          <p:nvPr/>
        </p:nvGrpSpPr>
        <p:grpSpPr>
          <a:xfrm>
            <a:off x="611560" y="1124744"/>
            <a:ext cx="7034727" cy="4693682"/>
            <a:chOff x="899598" y="1477963"/>
            <a:chExt cx="7034727" cy="4693682"/>
          </a:xfrm>
        </p:grpSpPr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 rot="16200000">
              <a:off x="318670" y="3724553"/>
              <a:ext cx="153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dirty="0">
                  <a:ea typeface="黑体" pitchFamily="49" charset="-122"/>
                  <a:cs typeface="Times New Roman" panose="02020603050405020304" pitchFamily="18" charset="0"/>
                </a:rPr>
                <a:t>Loss</a:t>
              </a:r>
              <a:r>
                <a:rPr lang="zh-CN" altLang="en-US" sz="1800" dirty="0">
                  <a:ea typeface="MS PMincho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800" dirty="0">
                  <a:ea typeface="MS PMincho" pitchFamily="18" charset="-128"/>
                  <a:cs typeface="Times New Roman" panose="02020603050405020304" pitchFamily="18" charset="0"/>
                </a:rPr>
                <a:t>(dB/km)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436688" y="2028825"/>
              <a:ext cx="6453187" cy="3573463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H="1">
              <a:off x="1809750" y="5507038"/>
              <a:ext cx="0" cy="206375"/>
            </a:xfrm>
            <a:prstGeom prst="lin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H="1">
              <a:off x="3348038" y="5503863"/>
              <a:ext cx="0" cy="207962"/>
            </a:xfrm>
            <a:prstGeom prst="lin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H="1">
              <a:off x="4851400" y="5499100"/>
              <a:ext cx="0" cy="207963"/>
            </a:xfrm>
            <a:prstGeom prst="lin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H="1">
              <a:off x="6450013" y="5511800"/>
              <a:ext cx="0" cy="206375"/>
            </a:xfrm>
            <a:prstGeom prst="lin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1166813" y="1494850"/>
              <a:ext cx="142268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O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(1260-1360)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2387600" y="1479550"/>
              <a:ext cx="12128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E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(1360-1460)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3514725" y="1479550"/>
              <a:ext cx="12112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S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(1460-1530)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4"/>
            <p:cNvSpPr txBox="1">
              <a:spLocks noChangeArrowheads="1"/>
            </p:cNvSpPr>
            <p:nvPr/>
          </p:nvSpPr>
          <p:spPr bwMode="auto">
            <a:xfrm>
              <a:off x="4603750" y="1477963"/>
              <a:ext cx="12128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C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(1530-1565)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5"/>
            <p:cNvSpPr txBox="1">
              <a:spLocks noChangeArrowheads="1"/>
            </p:cNvSpPr>
            <p:nvPr/>
          </p:nvSpPr>
          <p:spPr bwMode="auto">
            <a:xfrm>
              <a:off x="5657850" y="1477963"/>
              <a:ext cx="12112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L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(1565-1625)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6723063" y="1479550"/>
              <a:ext cx="12112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U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(1625-1675)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8" name="Text Box 35"/>
            <p:cNvSpPr txBox="1">
              <a:spLocks noChangeArrowheads="1"/>
            </p:cNvSpPr>
            <p:nvPr/>
          </p:nvSpPr>
          <p:spPr bwMode="auto">
            <a:xfrm>
              <a:off x="1506538" y="5616575"/>
              <a:ext cx="595312" cy="33813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1600" dirty="0">
                  <a:latin typeface="+mn-lt"/>
                  <a:ea typeface="MS PMincho" pitchFamily="18" charset="-128"/>
                </a:rPr>
                <a:t>1300</a:t>
              </a:r>
            </a:p>
          </p:txBody>
        </p:sp>
        <p:sp>
          <p:nvSpPr>
            <p:cNvPr id="19" name="Text Box 36"/>
            <p:cNvSpPr txBox="1">
              <a:spLocks noChangeArrowheads="1"/>
            </p:cNvSpPr>
            <p:nvPr/>
          </p:nvSpPr>
          <p:spPr bwMode="auto">
            <a:xfrm>
              <a:off x="6172200" y="5629275"/>
              <a:ext cx="593725" cy="33813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1600" dirty="0">
                  <a:latin typeface="+mn-lt"/>
                  <a:ea typeface="MS PMincho" pitchFamily="18" charset="-128"/>
                </a:rPr>
                <a:t>1600</a:t>
              </a:r>
            </a:p>
          </p:txBody>
        </p:sp>
        <p:sp>
          <p:nvSpPr>
            <p:cNvPr id="20" name="Text Box 37"/>
            <p:cNvSpPr txBox="1">
              <a:spLocks noChangeArrowheads="1"/>
            </p:cNvSpPr>
            <p:nvPr/>
          </p:nvSpPr>
          <p:spPr bwMode="auto">
            <a:xfrm>
              <a:off x="4543425" y="5629275"/>
              <a:ext cx="595313" cy="33813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1600" dirty="0">
                  <a:latin typeface="+mn-lt"/>
                  <a:ea typeface="MS PMincho" pitchFamily="18" charset="-128"/>
                </a:rPr>
                <a:t>1500</a:t>
              </a:r>
            </a:p>
          </p:txBody>
        </p:sp>
        <p:sp>
          <p:nvSpPr>
            <p:cNvPr id="21" name="Text Box 38"/>
            <p:cNvSpPr txBox="1">
              <a:spLocks noChangeArrowheads="1"/>
            </p:cNvSpPr>
            <p:nvPr/>
          </p:nvSpPr>
          <p:spPr bwMode="auto">
            <a:xfrm>
              <a:off x="3049588" y="5629275"/>
              <a:ext cx="593725" cy="33813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1600" dirty="0">
                  <a:latin typeface="+mn-lt"/>
                  <a:ea typeface="MS PMincho" pitchFamily="18" charset="-128"/>
                </a:rPr>
                <a:t>1400</a:t>
              </a:r>
            </a:p>
          </p:txBody>
        </p:sp>
        <p:sp>
          <p:nvSpPr>
            <p:cNvPr id="22" name="Text Box 39"/>
            <p:cNvSpPr txBox="1">
              <a:spLocks noChangeArrowheads="1"/>
            </p:cNvSpPr>
            <p:nvPr/>
          </p:nvSpPr>
          <p:spPr bwMode="auto">
            <a:xfrm>
              <a:off x="3587428" y="5802313"/>
              <a:ext cx="20040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dirty="0">
                  <a:ea typeface="黑体" pitchFamily="49" charset="-122"/>
                  <a:cs typeface="Times New Roman" panose="02020603050405020304" pitchFamily="18" charset="0"/>
                </a:rPr>
                <a:t>Wavelength </a:t>
              </a:r>
              <a:r>
                <a:rPr lang="en-US" altLang="ja-JP" sz="1800" dirty="0">
                  <a:ea typeface="MS PMincho" pitchFamily="18" charset="-128"/>
                  <a:cs typeface="Times New Roman" panose="02020603050405020304" pitchFamily="18" charset="0"/>
                </a:rPr>
                <a:t> (nm)</a:t>
              </a:r>
            </a:p>
          </p:txBody>
        </p:sp>
        <p:sp>
          <p:nvSpPr>
            <p:cNvPr id="23" name="任意多边形 35"/>
            <p:cNvSpPr>
              <a:spLocks/>
            </p:cNvSpPr>
            <p:nvPr/>
          </p:nvSpPr>
          <p:spPr bwMode="auto">
            <a:xfrm>
              <a:off x="1441450" y="2393950"/>
              <a:ext cx="6451600" cy="3055938"/>
            </a:xfrm>
            <a:custGeom>
              <a:avLst/>
              <a:gdLst>
                <a:gd name="T0" fmla="*/ 0 w 6691155"/>
                <a:gd name="T1" fmla="*/ 2179945 h 2139701"/>
                <a:gd name="T2" fmla="*/ 244252 w 6691155"/>
                <a:gd name="T3" fmla="*/ 5192223 h 2139701"/>
                <a:gd name="T4" fmla="*/ 391770 w 6691155"/>
                <a:gd name="T5" fmla="*/ 6440729 h 2139701"/>
                <a:gd name="T6" fmla="*/ 495759 w 6691155"/>
                <a:gd name="T7" fmla="*/ 6916374 h 2139701"/>
                <a:gd name="T8" fmla="*/ 747268 w 6691155"/>
                <a:gd name="T9" fmla="*/ 7372172 h 2139701"/>
                <a:gd name="T10" fmla="*/ 2278072 w 6691155"/>
                <a:gd name="T11" fmla="*/ 9671010 h 2139701"/>
                <a:gd name="T12" fmla="*/ 2800428 w 6691155"/>
                <a:gd name="T13" fmla="*/ 9096305 h 2139701"/>
                <a:gd name="T14" fmla="*/ 3218802 w 6691155"/>
                <a:gd name="T15" fmla="*/ 6183104 h 2139701"/>
                <a:gd name="T16" fmla="*/ 3733902 w 6691155"/>
                <a:gd name="T17" fmla="*/ 0 h 2139701"/>
                <a:gd name="T18" fmla="*/ 3733902 w 6691155"/>
                <a:gd name="T19" fmla="*/ 0 h 21397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91155"/>
                <a:gd name="T31" fmla="*/ 0 h 2139701"/>
                <a:gd name="T32" fmla="*/ 6691155 w 6691155"/>
                <a:gd name="T33" fmla="*/ 2139701 h 21397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91155" h="2139701">
                  <a:moveTo>
                    <a:pt x="0" y="476702"/>
                  </a:moveTo>
                  <a:cubicBezTo>
                    <a:pt x="160345" y="728414"/>
                    <a:pt x="320691" y="980127"/>
                    <a:pt x="437699" y="1135416"/>
                  </a:cubicBezTo>
                  <a:cubicBezTo>
                    <a:pt x="554707" y="1290705"/>
                    <a:pt x="626935" y="1345598"/>
                    <a:pt x="702051" y="1408436"/>
                  </a:cubicBezTo>
                  <a:cubicBezTo>
                    <a:pt x="777167" y="1471274"/>
                    <a:pt x="782224" y="1478497"/>
                    <a:pt x="888398" y="1512444"/>
                  </a:cubicBezTo>
                  <a:cubicBezTo>
                    <a:pt x="994572" y="1546391"/>
                    <a:pt x="1339098" y="1612118"/>
                    <a:pt x="1339098" y="1612118"/>
                  </a:cubicBezTo>
                  <a:cubicBezTo>
                    <a:pt x="1871415" y="1712514"/>
                    <a:pt x="3469087" y="2051983"/>
                    <a:pt x="4082298" y="2114821"/>
                  </a:cubicBezTo>
                  <a:cubicBezTo>
                    <a:pt x="4695509" y="2177659"/>
                    <a:pt x="4737401" y="2116265"/>
                    <a:pt x="5018366" y="1989145"/>
                  </a:cubicBezTo>
                  <a:cubicBezTo>
                    <a:pt x="5299331" y="1862025"/>
                    <a:pt x="5489289" y="1683623"/>
                    <a:pt x="5768087" y="1352099"/>
                  </a:cubicBezTo>
                  <a:cubicBezTo>
                    <a:pt x="6046885" y="1020575"/>
                    <a:pt x="6691155" y="0"/>
                    <a:pt x="6691155" y="0"/>
                  </a:cubicBezTo>
                </a:path>
              </a:pathLst>
            </a:cu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" name="左右箭头 31"/>
            <p:cNvSpPr>
              <a:spLocks noChangeArrowheads="1"/>
            </p:cNvSpPr>
            <p:nvPr/>
          </p:nvSpPr>
          <p:spPr bwMode="auto">
            <a:xfrm>
              <a:off x="1636713" y="3236913"/>
              <a:ext cx="5692775" cy="709612"/>
            </a:xfrm>
            <a:prstGeom prst="leftRightArrow">
              <a:avLst>
                <a:gd name="adj1" fmla="val 50000"/>
                <a:gd name="adj2" fmla="val 49880"/>
              </a:avLst>
            </a:prstGeom>
            <a:solidFill>
              <a:srgbClr val="0066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" name="矩形 34"/>
            <p:cNvSpPr>
              <a:spLocks noChangeArrowheads="1"/>
            </p:cNvSpPr>
            <p:nvPr/>
          </p:nvSpPr>
          <p:spPr bwMode="auto">
            <a:xfrm>
              <a:off x="1377786" y="5049778"/>
              <a:ext cx="281076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>
                  <a:ea typeface="黑体" pitchFamily="49" charset="-122"/>
                  <a:cs typeface="Times New Roman" panose="02020603050405020304" pitchFamily="18" charset="0"/>
                </a:rPr>
                <a:t>Opt. </a:t>
              </a:r>
              <a:r>
                <a:rPr kumimoji="0" lang="en-US" altLang="zh-CN" dirty="0" err="1">
                  <a:ea typeface="黑体" pitchFamily="49" charset="-122"/>
                  <a:cs typeface="Times New Roman" panose="02020603050405020304" pitchFamily="18" charset="0"/>
                </a:rPr>
                <a:t>Commun</a:t>
              </a:r>
              <a:r>
                <a:rPr kumimoji="0" lang="en-US" altLang="zh-CN" dirty="0">
                  <a:ea typeface="黑体" pitchFamily="49" charset="-122"/>
                  <a:cs typeface="Times New Roman" panose="02020603050405020304" pitchFamily="18" charset="0"/>
                </a:rPr>
                <a:t>. Window</a:t>
              </a:r>
              <a:endParaRPr lang="zh-CN" altLang="en-US" dirty="0">
                <a:ea typeface="黑体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3111500" y="2062163"/>
              <a:ext cx="3032125" cy="1703387"/>
              <a:chOff x="3111809" y="2062065"/>
              <a:chExt cx="3031816" cy="1703196"/>
            </a:xfrm>
          </p:grpSpPr>
          <p:sp>
            <p:nvSpPr>
              <p:cNvPr id="33" name="TextBox 3"/>
              <p:cNvSpPr txBox="1">
                <a:spLocks noChangeArrowheads="1"/>
              </p:cNvSpPr>
              <p:nvPr/>
            </p:nvSpPr>
            <p:spPr bwMode="auto">
              <a:xfrm>
                <a:off x="3405188" y="3365211"/>
                <a:ext cx="273843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dirty="0">
                    <a:ea typeface="黑体" pitchFamily="49" charset="-122"/>
                    <a:cs typeface="Times New Roman" panose="02020603050405020304" pitchFamily="18" charset="0"/>
                  </a:rPr>
                  <a:t>BBFA</a:t>
                </a:r>
                <a:endParaRPr lang="zh-CN" altLang="en-US" dirty="0"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4" name="Picture 2" descr="C:\Users\lenovo\Desktop\gaosugonglu\未标题-5 - 副本.t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1809" y="2062065"/>
                <a:ext cx="1551471" cy="1300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2" descr="C:\Users\lenovo\Desktop\gaosugonglu\未标题-5 - 副本.t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28"/>
              <a:stretch>
                <a:fillRect/>
              </a:stretch>
            </p:blipFill>
            <p:spPr bwMode="auto">
              <a:xfrm>
                <a:off x="4542790" y="2062163"/>
                <a:ext cx="1445547" cy="1300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" name="组合 3"/>
            <p:cNvGrpSpPr>
              <a:grpSpLocks/>
            </p:cNvGrpSpPr>
            <p:nvPr/>
          </p:nvGrpSpPr>
          <p:grpSpPr bwMode="auto">
            <a:xfrm>
              <a:off x="3956051" y="3787775"/>
              <a:ext cx="2194831" cy="1604963"/>
              <a:chOff x="3955140" y="3787780"/>
              <a:chExt cx="2196423" cy="1604958"/>
            </a:xfrm>
          </p:grpSpPr>
          <p:sp>
            <p:nvSpPr>
              <p:cNvPr id="30" name="左右箭头 2"/>
              <p:cNvSpPr>
                <a:spLocks noChangeArrowheads="1"/>
              </p:cNvSpPr>
              <p:nvPr/>
            </p:nvSpPr>
            <p:spPr bwMode="auto">
              <a:xfrm>
                <a:off x="5138738" y="5032375"/>
                <a:ext cx="1012825" cy="360363"/>
              </a:xfrm>
              <a:prstGeom prst="leftRightArrow">
                <a:avLst>
                  <a:gd name="adj1" fmla="val 50000"/>
                  <a:gd name="adj2" fmla="val 49836"/>
                </a:avLst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" name="TextBox 3"/>
              <p:cNvSpPr txBox="1">
                <a:spLocks noChangeArrowheads="1"/>
              </p:cNvSpPr>
              <p:nvPr/>
            </p:nvSpPr>
            <p:spPr bwMode="auto">
              <a:xfrm>
                <a:off x="3955140" y="4268842"/>
                <a:ext cx="2189162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ea typeface="黑体" pitchFamily="49" charset="-122"/>
                    <a:cs typeface="Times New Roman" panose="02020603050405020304" pitchFamily="18" charset="0"/>
                  </a:rPr>
                  <a:t>EDFA</a:t>
                </a:r>
                <a:endParaRPr lang="zh-CN" altLang="en-US" sz="1600" dirty="0"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2" name="Picture 2" descr="C:\Users\lenovo\Desktop\gaosugonglu\未标题-5 - 副本.t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4" r="66541"/>
              <a:stretch>
                <a:fillRect/>
              </a:stretch>
            </p:blipFill>
            <p:spPr bwMode="auto">
              <a:xfrm>
                <a:off x="5437799" y="3787780"/>
                <a:ext cx="465196" cy="1300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6" name="文本框 35"/>
          <p:cNvSpPr txBox="1"/>
          <p:nvPr/>
        </p:nvSpPr>
        <p:spPr>
          <a:xfrm>
            <a:off x="1507683" y="6194127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如何实现宽波段的光放大，来提高数据传输的带宽？</a:t>
            </a:r>
            <a:endParaRPr lang="zh-CN" altLang="en-US" sz="2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9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E8E55C8A-DE3F-4ECD-84FC-1A32EA9039D2}"/>
              </a:ext>
            </a:extLst>
          </p:cNvPr>
          <p:cNvGrpSpPr/>
          <p:nvPr/>
        </p:nvGrpSpPr>
        <p:grpSpPr>
          <a:xfrm>
            <a:off x="251520" y="3573016"/>
            <a:ext cx="6552728" cy="3096344"/>
            <a:chOff x="899592" y="1844824"/>
            <a:chExt cx="6552728" cy="3096344"/>
          </a:xfrm>
        </p:grpSpPr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FEE72C64-F84F-4764-800A-60CD029FE5EF}"/>
                </a:ext>
              </a:extLst>
            </p:cNvPr>
            <p:cNvSpPr/>
            <p:nvPr/>
          </p:nvSpPr>
          <p:spPr>
            <a:xfrm>
              <a:off x="899592" y="1844824"/>
              <a:ext cx="6552728" cy="3096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13">
              <a:extLst>
                <a:ext uri="{FF2B5EF4-FFF2-40B4-BE49-F238E27FC236}">
                  <a16:creationId xmlns="" xmlns:a16="http://schemas.microsoft.com/office/drawing/2014/main" id="{9903B938-4B5B-485C-9335-86FECD3BAB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206" y="2020139"/>
              <a:ext cx="2808312" cy="2334040"/>
              <a:chOff x="8983857" y="2008705"/>
              <a:chExt cx="3684417" cy="2601006"/>
            </a:xfrm>
          </p:grpSpPr>
          <p:pic>
            <p:nvPicPr>
              <p:cNvPr id="11" name="Picture 23" descr="C:\Users\Administrator\Desktop\Bi-microsphere.jpg">
                <a:extLst>
                  <a:ext uri="{FF2B5EF4-FFF2-40B4-BE49-F238E27FC236}">
                    <a16:creationId xmlns="" xmlns:a16="http://schemas.microsoft.com/office/drawing/2014/main" id="{CE9545C3-7048-4755-9047-2B093B252A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3857" y="2008705"/>
                <a:ext cx="3684417" cy="2601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矩形 8">
                <a:extLst>
                  <a:ext uri="{FF2B5EF4-FFF2-40B4-BE49-F238E27FC236}">
                    <a16:creationId xmlns="" xmlns:a16="http://schemas.microsoft.com/office/drawing/2014/main" id="{0C53BAC1-DA51-4C5A-82BD-2A3CA82B5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7133" y="2472996"/>
                <a:ext cx="1420007" cy="411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rgbClr val="0066FF"/>
                    </a:solidFill>
                  </a:rPr>
                  <a:t>Bi-doped</a:t>
                </a:r>
                <a:endParaRPr lang="zh-CN" altLang="en-US" sz="1800" dirty="0">
                  <a:solidFill>
                    <a:srgbClr val="0066FF"/>
                  </a:solidFill>
                </a:endParaRPr>
              </a:p>
            </p:txBody>
          </p:sp>
        </p:grpSp>
        <p:pic>
          <p:nvPicPr>
            <p:cNvPr id="7" name="Picture 16" descr="C:\Documents and Settings\Administrator\桌面\Graph2.jpg">
              <a:extLst>
                <a:ext uri="{FF2B5EF4-FFF2-40B4-BE49-F238E27FC236}">
                  <a16:creationId xmlns="" xmlns:a16="http://schemas.microsoft.com/office/drawing/2014/main" id="{3880F475-14B5-45E3-8E6A-83064BF4A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8" t="13463" r="46121" b="51006"/>
            <a:stretch>
              <a:fillRect/>
            </a:stretch>
          </p:blipFill>
          <p:spPr bwMode="auto">
            <a:xfrm>
              <a:off x="1224795" y="1940006"/>
              <a:ext cx="2987289" cy="2281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8">
              <a:extLst>
                <a:ext uri="{FF2B5EF4-FFF2-40B4-BE49-F238E27FC236}">
                  <a16:creationId xmlns="" xmlns:a16="http://schemas.microsoft.com/office/drawing/2014/main" id="{AE3EBD47-EBFF-4983-92A5-1BFCB3C4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795" y="4354179"/>
              <a:ext cx="32403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0066FF"/>
                  </a:solidFill>
                </a:rPr>
                <a:t>Optical amplification</a:t>
              </a:r>
              <a:endParaRPr lang="zh-CN" altLang="en-US" sz="2400" dirty="0">
                <a:solidFill>
                  <a:srgbClr val="0066FF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C7DBF495-88F7-4D76-A1B5-A8A10F186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084" y="4354179"/>
              <a:ext cx="26590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rgbClr val="0066FF"/>
                  </a:solidFill>
                </a:rPr>
                <a:t>         Fiber </a:t>
              </a:r>
              <a:r>
                <a:rPr lang="en-US" altLang="zh-CN" sz="2400" b="1" dirty="0">
                  <a:solidFill>
                    <a:srgbClr val="0066FF"/>
                  </a:solidFill>
                </a:rPr>
                <a:t>laser</a:t>
              </a:r>
              <a:endParaRPr lang="zh-CN" altLang="en-US" sz="2400" dirty="0">
                <a:solidFill>
                  <a:srgbClr val="0066FF"/>
                </a:solidFill>
              </a:endParaRPr>
            </a:p>
          </p:txBody>
        </p:sp>
        <p:sp>
          <p:nvSpPr>
            <p:cNvPr id="10" name="矩形 3">
              <a:extLst>
                <a:ext uri="{FF2B5EF4-FFF2-40B4-BE49-F238E27FC236}">
                  <a16:creationId xmlns="" xmlns:a16="http://schemas.microsoft.com/office/drawing/2014/main" id="{EEFBC96D-132C-46C0-91B9-40B78CBE8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247" y="1959056"/>
              <a:ext cx="1800225" cy="1524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E897B696-8271-4193-BF2B-2BAD29AAD7D4}"/>
              </a:ext>
            </a:extLst>
          </p:cNvPr>
          <p:cNvGrpSpPr/>
          <p:nvPr/>
        </p:nvGrpSpPr>
        <p:grpSpPr>
          <a:xfrm>
            <a:off x="35496" y="162376"/>
            <a:ext cx="8568952" cy="3044157"/>
            <a:chOff x="204787" y="2462115"/>
            <a:chExt cx="8815388" cy="3168650"/>
          </a:xfrm>
        </p:grpSpPr>
        <p:pic>
          <p:nvPicPr>
            <p:cNvPr id="14" name="图片 1">
              <a:extLst>
                <a:ext uri="{FF2B5EF4-FFF2-40B4-BE49-F238E27FC236}">
                  <a16:creationId xmlns="" xmlns:a16="http://schemas.microsoft.com/office/drawing/2014/main" id="{69D98385-B36C-4398-BD10-E61495A42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87" y="2462115"/>
              <a:ext cx="8815388" cy="316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直接箭头连接符 14">
              <a:extLst>
                <a:ext uri="{FF2B5EF4-FFF2-40B4-BE49-F238E27FC236}">
                  <a16:creationId xmlns="" xmlns:a16="http://schemas.microsoft.com/office/drawing/2014/main" id="{F6E19C1E-F39F-41BF-9466-C823C4B983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16138" y="2924175"/>
              <a:ext cx="2076450" cy="0"/>
            </a:xfrm>
            <a:prstGeom prst="straightConnector1">
              <a:avLst/>
            </a:prstGeom>
            <a:noFill/>
            <a:ln w="38100" algn="ctr">
              <a:solidFill>
                <a:srgbClr val="FF0066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文本框 15"/>
          <p:cNvSpPr txBox="1"/>
          <p:nvPr/>
        </p:nvSpPr>
        <p:spPr>
          <a:xfrm>
            <a:off x="6868652" y="3647224"/>
            <a:ext cx="23397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掺杂的玻璃具有宽带近红外荧光发射，可以同时实现覆盖多个通信波段的光放大</a:t>
            </a:r>
            <a:endParaRPr lang="zh-CN" altLang="en-US" sz="2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9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-10400"/>
            <a:ext cx="2685351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光纤激光器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861" y="5425852"/>
            <a:ext cx="6240221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稀土等活性离子激活的光纤也可以用作激光增益介质，用于光纤激光器的制造</a:t>
            </a:r>
            <a:endParaRPr lang="en-US" altLang="zh-CN" sz="2000" b="1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光纤激光器具有结构简单，稳定性高等优点</a:t>
            </a:r>
            <a:endParaRPr lang="zh-CN" altLang="en-US" sz="2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96752"/>
            <a:ext cx="6477000" cy="422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68" y="836712"/>
            <a:ext cx="4390732" cy="36004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43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" y="1"/>
            <a:ext cx="9166226" cy="68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5833" y="6093296"/>
            <a:ext cx="9166226" cy="76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179512" y="-10400"/>
            <a:ext cx="318548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红外光学玻璃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6839" y="902528"/>
            <a:ext cx="884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主要指一类在中红外波段具有较高透过率的非氧化物玻璃体系</a:t>
            </a:r>
            <a:endParaRPr lang="zh-CN" altLang="en-US" sz="2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12616"/>
            <a:ext cx="8096250" cy="41529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5939" y="5813939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通常的玻璃在中红外波段几乎是不透明的</a:t>
            </a:r>
            <a:endParaRPr lang="zh-CN" altLang="en-US" sz="2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2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7568" y="79664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硫属化合物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93536" y="1092806"/>
            <a:ext cx="830334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。包括硫属单质、硫属之间，硫属与其它金属（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等）形成的玻璃。</a:t>
            </a:r>
          </a:p>
          <a:p>
            <a:pPr marL="342900" indent="-342900" algn="just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通过硫属元素的“桥联”作用，形成线型或层状结构</a:t>
            </a:r>
          </a:p>
          <a:p>
            <a:pPr marL="342900" indent="-342900" algn="just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半导体材料，</a:t>
            </a:r>
            <a:r>
              <a:rPr lang="zh-CN" altLang="en-US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透红外材料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、熔封接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3536" y="33889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卤化物玻璃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93537" y="3768422"/>
            <a:ext cx="4638504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通过卤族元素的“桥联”作用，形成架状、层状或链状结构</a:t>
            </a: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具有超低折射率和色散，低声子能量，重要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红外光学</a:t>
            </a:r>
            <a:r>
              <a:rPr lang="zh-CN" altLang="en-US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3536" y="-2853"/>
            <a:ext cx="318548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红外光学玻璃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072" y="3767300"/>
            <a:ext cx="3844755" cy="23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92696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93536" y="-2853"/>
            <a:ext cx="468589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红外光学玻璃的应用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3" y="1195385"/>
            <a:ext cx="8888870" cy="453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262026" y="83125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红外大气窗口波段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 bwMode="auto">
          <a:xfrm>
            <a:off x="2699792" y="1485361"/>
            <a:ext cx="484632" cy="336343"/>
          </a:xfrm>
          <a:prstGeom prst="downArrow">
            <a:avLst/>
          </a:prstGeom>
          <a:solidFill>
            <a:srgbClr val="FF0000">
              <a:alpha val="77000"/>
            </a:srgbClr>
          </a:solidFill>
          <a:ln>
            <a:noFill/>
          </a:ln>
        </p:spPr>
        <p:txBody>
          <a:bodyPr wrap="none" rtlCol="0" anchor="ctr"/>
          <a:lstStyle/>
          <a:p>
            <a:pPr algn="ctr"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14" name="下箭头 13"/>
          <p:cNvSpPr/>
          <p:nvPr/>
        </p:nvSpPr>
        <p:spPr bwMode="auto">
          <a:xfrm>
            <a:off x="3059832" y="2043711"/>
            <a:ext cx="484632" cy="336343"/>
          </a:xfrm>
          <a:prstGeom prst="downArrow">
            <a:avLst/>
          </a:prstGeom>
          <a:solidFill>
            <a:srgbClr val="FF0000">
              <a:alpha val="77000"/>
            </a:srgbClr>
          </a:solidFill>
          <a:ln>
            <a:noFill/>
          </a:ln>
        </p:spPr>
        <p:txBody>
          <a:bodyPr wrap="none" rtlCol="0" anchor="ctr"/>
          <a:lstStyle/>
          <a:p>
            <a:pPr algn="ctr"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15" name="下箭头 14"/>
          <p:cNvSpPr/>
          <p:nvPr/>
        </p:nvSpPr>
        <p:spPr bwMode="auto">
          <a:xfrm>
            <a:off x="5508104" y="1672030"/>
            <a:ext cx="484632" cy="336343"/>
          </a:xfrm>
          <a:prstGeom prst="downArrow">
            <a:avLst/>
          </a:prstGeom>
          <a:solidFill>
            <a:srgbClr val="FF0000">
              <a:alpha val="77000"/>
            </a:srgbClr>
          </a:solidFill>
          <a:ln>
            <a:noFill/>
          </a:ln>
        </p:spPr>
        <p:txBody>
          <a:bodyPr wrap="none" rtlCol="0" anchor="ctr"/>
          <a:lstStyle/>
          <a:p>
            <a:pPr algn="ctr" eaLnBrk="1" hangingPunct="1">
              <a:buFont typeface="Arial" charset="0"/>
              <a:buNone/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67" y="3157704"/>
            <a:ext cx="4627265" cy="54259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89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04664"/>
            <a:ext cx="4369767" cy="38884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7624" y="4365104"/>
            <a:ext cx="280459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激光制导武器</a:t>
            </a:r>
            <a:endParaRPr lang="zh-CN" altLang="en-US" sz="2400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212976"/>
            <a:ext cx="5276850" cy="29813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80112" y="6179313"/>
            <a:ext cx="280459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激光遥感</a:t>
            </a:r>
            <a:endParaRPr lang="zh-CN" altLang="en-US" sz="2400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49659" y="260648"/>
            <a:ext cx="377885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9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红外光学玻璃主要用于红外光子器件的窗口材料</a:t>
            </a:r>
            <a:endParaRPr lang="en-US" sz="39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4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" y="1"/>
            <a:ext cx="9166226" cy="68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5833" y="6093296"/>
            <a:ext cx="9166226" cy="76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107504" y="-113788"/>
            <a:ext cx="5976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光学玻璃</a:t>
            </a:r>
            <a:endParaRPr lang="en-US" altLang="zh-CN" sz="3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528" y="908720"/>
            <a:ext cx="60486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无色光学玻璃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颜色滤光玻璃（滤色玻璃）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原子技术玻璃（耐辐照玻璃及防护玻璃）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红外光学玻璃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24590" r="9836"/>
          <a:stretch/>
        </p:blipFill>
        <p:spPr>
          <a:xfrm>
            <a:off x="6263680" y="2457461"/>
            <a:ext cx="2880320" cy="43954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t="7655" b="6220"/>
          <a:stretch/>
        </p:blipFill>
        <p:spPr>
          <a:xfrm>
            <a:off x="78968" y="3665469"/>
            <a:ext cx="2776104" cy="23909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56" y="2848749"/>
            <a:ext cx="2591579" cy="327626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3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92696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93536" y="-2853"/>
            <a:ext cx="318548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红外玻璃光纤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86375" cy="55911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56176" y="1268760"/>
            <a:ext cx="2664296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2400" b="1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激光器工作波段</a:t>
            </a: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微米，普通石英光纤不能使用，需要使用硫化物制成的光纤</a:t>
            </a:r>
            <a:endParaRPr lang="en-US" sz="24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7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" y="1"/>
            <a:ext cx="9166226" cy="68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5833" y="6093296"/>
            <a:ext cx="9166226" cy="76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179512" y="-10400"/>
            <a:ext cx="2185214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9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微晶玻璃</a:t>
            </a:r>
            <a:endParaRPr lang="en-US" sz="39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623" y="902528"/>
            <a:ext cx="870177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微晶玻璃（</a:t>
            </a:r>
            <a:r>
              <a:rPr lang="en-US" altLang="zh-CN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glass ceramics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）又称玻璃陶瓷</a:t>
            </a:r>
            <a:endParaRPr lang="en-US" altLang="zh-CN" sz="20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86"/>
          <a:stretch/>
        </p:blipFill>
        <p:spPr>
          <a:xfrm>
            <a:off x="3419872" y="1436201"/>
            <a:ext cx="4968552" cy="43340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3623" y="1402152"/>
            <a:ext cx="313424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是指加有晶核剂（或不加晶核剂）的特定组成的基础玻璃，在一定温度制度下进行晶化热处理，在玻璃内均匀地析出大量的微小晶体，形成致密的微晶相和玻璃相的多相复合体。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3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52264" y="6096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玻璃中微晶的几种形态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4" b="69528"/>
          <a:stretch/>
        </p:blipFill>
        <p:spPr bwMode="auto">
          <a:xfrm>
            <a:off x="452264" y="1204881"/>
            <a:ext cx="6408712" cy="23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644" b="11135"/>
          <a:stretch/>
        </p:blipFill>
        <p:spPr bwMode="auto">
          <a:xfrm>
            <a:off x="436984" y="4085201"/>
            <a:ext cx="6390440" cy="27089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452264" y="711329"/>
            <a:ext cx="870177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内部析晶</a:t>
            </a:r>
            <a:endParaRPr lang="en-US" altLang="zh-CN" sz="20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9552" y="3609968"/>
            <a:ext cx="870177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表面析晶</a:t>
            </a:r>
            <a:endParaRPr lang="en-US" altLang="zh-CN" sz="20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3" y="908720"/>
            <a:ext cx="6804248" cy="5608261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3528" y="62775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微晶的形成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88224" y="1124744"/>
            <a:ext cx="208823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具有无序结构的玻璃是介稳态的，在一定温度下热处理，原子获得足够动能，会缓慢的形成微晶析出。</a:t>
            </a:r>
            <a:endParaRPr lang="zh-CN" altLang="en-US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9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50010" y="43974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低膨胀微晶玻璃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9410" y="5896711"/>
            <a:ext cx="833657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一般玻璃的热膨胀系数比较大，但是有些微晶玻璃可以通过组成设计，实现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零热膨胀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1124744"/>
            <a:ext cx="4397305" cy="2952328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0072" y="1107984"/>
            <a:ext cx="3644752" cy="29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5148064" y="4108688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President Ronald Regan presented the Nation Medal of Technology to </a:t>
            </a:r>
            <a:r>
              <a:rPr lang="en-US" altLang="zh-CN" b="1" dirty="0" smtClean="0">
                <a:solidFill>
                  <a:srgbClr val="800000"/>
                </a:solidFill>
              </a:rPr>
              <a:t>Dr. </a:t>
            </a:r>
            <a:r>
              <a:rPr lang="en-US" altLang="zh-CN" b="1" dirty="0" err="1" smtClean="0">
                <a:solidFill>
                  <a:srgbClr val="800000"/>
                </a:solidFill>
              </a:rPr>
              <a:t>Stookey</a:t>
            </a:r>
            <a:r>
              <a:rPr lang="en-US" altLang="zh-CN" b="1" dirty="0" smtClean="0">
                <a:solidFill>
                  <a:srgbClr val="800000"/>
                </a:solidFill>
              </a:rPr>
              <a:t> </a:t>
            </a:r>
            <a:r>
              <a:rPr lang="en-US" altLang="zh-CN" dirty="0"/>
              <a:t>in ceremonies at the White House in 1986.</a:t>
            </a:r>
          </a:p>
        </p:txBody>
      </p:sp>
      <p:sp>
        <p:nvSpPr>
          <p:cNvPr id="9" name="矩形 8"/>
          <p:cNvSpPr/>
          <p:nvPr/>
        </p:nvSpPr>
        <p:spPr>
          <a:xfrm>
            <a:off x="418008" y="407707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Let me humbly suggest including a piece of </a:t>
            </a:r>
            <a:r>
              <a:rPr lang="en-US" altLang="zh-CN" dirty="0">
                <a:solidFill>
                  <a:srgbClr val="800000"/>
                </a:solidFill>
              </a:rPr>
              <a:t>Corning Ware, my invention</a:t>
            </a:r>
            <a:r>
              <a:rPr lang="en-US" altLang="zh-CN" dirty="0"/>
              <a:t>…Corning ware has two things to recommend it; One, it is a product used in almost every home; and will last for a millennium. Pieces have been  found unharmed in houses that have burned down.</a:t>
            </a:r>
          </a:p>
        </p:txBody>
      </p:sp>
      <p:sp>
        <p:nvSpPr>
          <p:cNvPr id="10" name="矩形 9"/>
          <p:cNvSpPr/>
          <p:nvPr/>
        </p:nvSpPr>
        <p:spPr>
          <a:xfrm>
            <a:off x="368535" y="755796"/>
            <a:ext cx="131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800000"/>
                </a:solidFill>
              </a:rPr>
              <a:t>Dr. </a:t>
            </a:r>
            <a:r>
              <a:rPr lang="en-US" altLang="zh-CN" b="1" dirty="0" err="1">
                <a:solidFill>
                  <a:srgbClr val="800000"/>
                </a:solidFill>
              </a:rPr>
              <a:t>Stookey</a:t>
            </a:r>
            <a:r>
              <a:rPr lang="en-US" altLang="zh-CN" b="1" dirty="0">
                <a:solidFill>
                  <a:srgbClr val="800000"/>
                </a:solidFill>
              </a:rPr>
              <a:t> 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4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590176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0010" y="43974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感光并可蚀刻的微晶玻璃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2264" y="711329"/>
            <a:ext cx="870177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感光机制</a:t>
            </a:r>
            <a:endParaRPr lang="en-US" altLang="zh-CN" sz="20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2952328" cy="7972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536" y="2276872"/>
            <a:ext cx="870177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玻璃组成</a:t>
            </a:r>
            <a:endParaRPr lang="en-US" altLang="zh-CN" sz="20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26" y="2924944"/>
            <a:ext cx="2304256" cy="35421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95936" y="724209"/>
            <a:ext cx="201622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蚀刻过程</a:t>
            </a:r>
            <a:endParaRPr lang="en-US" altLang="zh-CN" sz="20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596" y="1251035"/>
            <a:ext cx="2214272" cy="51874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44912" y="1777248"/>
            <a:ext cx="201622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紫外线曝光</a:t>
            </a:r>
            <a:endParaRPr lang="en-US" altLang="zh-CN" b="1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44912" y="2736238"/>
            <a:ext cx="20162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析出</a:t>
            </a:r>
            <a:r>
              <a:rPr lang="en-US" altLang="zh-CN" sz="1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</a:t>
            </a:r>
            <a:r>
              <a:rPr lang="zh-CN" altLang="en-US" sz="1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纳米颗粒，作为成核中心诱导析出</a:t>
            </a:r>
            <a:r>
              <a:rPr lang="en-US" altLang="zh-CN" sz="1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</a:t>
            </a:r>
            <a:r>
              <a:rPr lang="en-US" altLang="zh-CN" sz="1400" b="1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</a:t>
            </a:r>
            <a:r>
              <a:rPr lang="en-US" altLang="zh-CN" sz="1400" b="1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77256" y="3933056"/>
            <a:ext cx="2016224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大功率紫外线辐照</a:t>
            </a:r>
            <a:endParaRPr lang="en-US" altLang="zh-CN" sz="1400" b="1" baseline="-250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77256" y="5040046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HF</a:t>
            </a:r>
            <a:r>
              <a:rPr lang="zh-CN" altLang="en-US" sz="1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溶液蚀刻，形成图案</a:t>
            </a:r>
            <a:endParaRPr lang="en-US" altLang="zh-CN" sz="1400" b="1" baseline="-250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51696" y="5889180"/>
            <a:ext cx="20162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热处理整体晶化</a:t>
            </a:r>
            <a:endParaRPr lang="en-US" altLang="zh-CN" sz="1400" b="1" baseline="-250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72938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可切削加工的微晶玻璃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9410" y="6237312"/>
            <a:ext cx="833657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微晶的存在阻止了裂纹的扩展，使得其脆性有大大的改善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4" y="981749"/>
            <a:ext cx="3867632" cy="4835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48568" y="981749"/>
            <a:ext cx="4464496" cy="25688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568" y="4293096"/>
            <a:ext cx="4464496" cy="70839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87082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透明微晶玻璃及光学应用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9512" y="908720"/>
            <a:ext cx="833657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由于微晶的存在导致光的散射，使得很多微晶玻璃不透明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12" y="1408344"/>
            <a:ext cx="833657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Rayleigh–</a:t>
            </a:r>
            <a:r>
              <a:rPr lang="en-US" altLang="zh-CN" sz="2000" b="1" dirty="0" err="1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Gans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散射模型（微晶尺寸小于光波长，微晶含量低）：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963092"/>
            <a:ext cx="2742863" cy="889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195128"/>
            <a:ext cx="3860325" cy="812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5264" y="2657404"/>
            <a:ext cx="833657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材料中光的衰减来源于吸收和散射：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9272" y="3933056"/>
            <a:ext cx="833657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如何实现高透过率的微晶玻璃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7544" y="4449048"/>
            <a:ext cx="8336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降低微晶的尺寸（</a:t>
            </a:r>
            <a:r>
              <a:rPr lang="en-US" altLang="zh-CN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），最好到</a:t>
            </a:r>
            <a:r>
              <a:rPr lang="en-US" altLang="zh-CN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nm</a:t>
            </a: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</a:t>
            </a:r>
            <a:endParaRPr lang="en-US" altLang="zh-CN" sz="2000" b="1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析出晶相与玻璃本体的折射率差（</a:t>
            </a: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</a:t>
            </a:r>
            <a:r>
              <a:rPr lang="en-US" altLang="zh-CN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n</a:t>
            </a: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）要小，最好小于</a:t>
            </a:r>
            <a:r>
              <a:rPr lang="en-US" altLang="zh-CN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0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0010" y="43974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透明低膨胀微晶玻璃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1457260"/>
            <a:ext cx="4218131" cy="41764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052736"/>
            <a:ext cx="4291172" cy="28416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" y="5728232"/>
            <a:ext cx="4132304" cy="334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800" y="3894362"/>
            <a:ext cx="4370564" cy="280479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7346" y="846794"/>
            <a:ext cx="833657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大口径天文望远镜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59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0010" y="43974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近红外宽带荧光微晶玻璃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Group 4"/>
          <p:cNvGrpSpPr>
            <a:grpSpLocks/>
          </p:cNvGrpSpPr>
          <p:nvPr/>
        </p:nvGrpSpPr>
        <p:grpSpPr bwMode="auto">
          <a:xfrm>
            <a:off x="107504" y="933983"/>
            <a:ext cx="3000375" cy="5476875"/>
            <a:chOff x="144" y="576"/>
            <a:chExt cx="1823" cy="3552"/>
          </a:xfrm>
        </p:grpSpPr>
        <p:pic>
          <p:nvPicPr>
            <p:cNvPr id="47" name="Picture 2" descr="C:\Users\zju\Desktop\740-3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68"/>
            <a:stretch>
              <a:fillRect/>
            </a:stretch>
          </p:blipFill>
          <p:spPr bwMode="auto">
            <a:xfrm>
              <a:off x="144" y="576"/>
              <a:ext cx="1823" cy="3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5" descr="E:\博士后研究-KYOTO UNIV(2009.06.01-2011.05.27)\In-situ activation of quantum dot via (local) inside glassy phase\数码照片\Used\3\20-before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632"/>
              <a:ext cx="526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6" descr="E:\博士后研究-KYOTO UNIV(2009.06.01-2011.05.27)\In-situ activation of quantum dot via (local) inside glassy phase\数码照片\Used\3\20-720-2h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" y="1632"/>
              <a:ext cx="526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7" descr="E:\博士后研究-KYOTO UNIV(2009.06.01-2011.05.27)\In-situ activation of quantum dot via (local) inside glassy phase\数码照片\Used\3\2-2In-680-2h.t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" y="812"/>
              <a:ext cx="52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8" descr="E:\博士后研究-KYOTO UNIV(2009.06.01-2011.05.27)\In-situ activation of quantum dot via (local) inside glassy phase\数码照片\Used\3\2-2In-before.t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" y="812"/>
              <a:ext cx="528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9" descr="E:\博士后研究-KYOTO UNIV(2009.06.01-2011.05.27)\In-situ activation of quantum dot via (local) inside glassy phase\数码照片\Used\3\184-before.t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3312"/>
              <a:ext cx="528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10" descr="E:\博士后研究-KYOTO UNIV(2009.06.01-2011.05.27)\In-situ activation of quantum dot via (local) inside glassy phase\数码照片\Used\3\184-950-2h.t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" y="3312"/>
              <a:ext cx="528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1" descr="E:\博士后研究-KYOTO UNIV(2009.06.01-2011.05.27)\In-situ activation of quantum dot via (local) inside glassy phase\数码照片\Used\3\184-2In-before.t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2448"/>
              <a:ext cx="528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12" descr="E:\博士后研究-KYOTO UNIV(2009.06.01-2011.05.27)\In-situ activation of quantum dot via (local) inside glassy phase\数码照片\Used\3\184-2In-900-2h.tif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" y="2448"/>
              <a:ext cx="528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Picture 3" descr="C:\Users\zju\Desktop\740-3.t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2" t="8795" r="9502" b="23766"/>
          <a:stretch>
            <a:fillRect/>
          </a:stretch>
        </p:blipFill>
        <p:spPr bwMode="auto">
          <a:xfrm>
            <a:off x="3208338" y="2841690"/>
            <a:ext cx="5791200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 Box 44"/>
          <p:cNvSpPr txBox="1">
            <a:spLocks noChangeArrowheads="1"/>
          </p:cNvSpPr>
          <p:nvPr/>
        </p:nvSpPr>
        <p:spPr bwMode="auto">
          <a:xfrm>
            <a:off x="6637338" y="35052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750"/>
              </a:spcBef>
              <a:spcAft>
                <a:spcPts val="800"/>
              </a:spcAft>
              <a:buFontTx/>
              <a:buNone/>
            </a:pPr>
            <a:r>
              <a:rPr kumimoji="0" lang="en-US" altLang="zh-CN" sz="2400" b="1">
                <a:ea typeface="黑体" pitchFamily="49" charset="-122"/>
              </a:rPr>
              <a:t> </a:t>
            </a:r>
            <a:r>
              <a:rPr kumimoji="0" lang="el-GR" altLang="zh-CN" sz="2400" b="1"/>
              <a:t>γ</a:t>
            </a:r>
            <a:r>
              <a:rPr kumimoji="0" lang="en-US" altLang="zh-CN" sz="2400" b="1">
                <a:ea typeface="黑体" pitchFamily="49" charset="-122"/>
              </a:rPr>
              <a:t>-Ga</a:t>
            </a:r>
            <a:r>
              <a:rPr kumimoji="0" lang="en-US" altLang="zh-CN" sz="2400" b="1" baseline="-25000">
                <a:ea typeface="黑体" pitchFamily="49" charset="-122"/>
              </a:rPr>
              <a:t>2</a:t>
            </a:r>
            <a:r>
              <a:rPr kumimoji="0" lang="en-US" altLang="zh-CN" sz="2400" b="1">
                <a:ea typeface="黑体" pitchFamily="49" charset="-122"/>
              </a:rPr>
              <a:t>O</a:t>
            </a:r>
            <a:r>
              <a:rPr kumimoji="0" lang="en-US" altLang="zh-CN" sz="2400" b="1" baseline="-25000">
                <a:ea typeface="黑体" pitchFamily="49" charset="-122"/>
              </a:rPr>
              <a:t>3</a:t>
            </a:r>
            <a:r>
              <a:rPr kumimoji="0" lang="en-US" altLang="zh-CN" sz="2400" b="1">
                <a:ea typeface="黑体" pitchFamily="49" charset="-122"/>
              </a:rPr>
              <a:t> GCs </a:t>
            </a:r>
          </a:p>
        </p:txBody>
      </p:sp>
      <p:pic>
        <p:nvPicPr>
          <p:cNvPr id="59" name="Picture 19" descr="图片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00" y="1226223"/>
            <a:ext cx="5116513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"/>
          <p:cNvSpPr txBox="1"/>
          <p:nvPr/>
        </p:nvSpPr>
        <p:spPr>
          <a:xfrm>
            <a:off x="3923928" y="6396335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超宽带近红外荧光</a:t>
            </a: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宽带光放大</a:t>
            </a:r>
            <a:endParaRPr lang="en-US" sz="24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3639900" y="754105"/>
            <a:ext cx="5224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</a:t>
            </a:r>
            <a:r>
              <a:rPr lang="en-US" altLang="zh-CN" sz="2000" b="1" baseline="30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2+</a:t>
            </a:r>
            <a:r>
              <a:rPr lang="zh-CN" altLang="en-US" sz="2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在玻璃中为四配位，进入晶体后为</a:t>
            </a:r>
            <a:r>
              <a:rPr lang="en-US" altLang="zh-CN" sz="2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配位</a:t>
            </a:r>
            <a:endParaRPr lang="en-US" sz="2000" b="1" baseline="30000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7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1663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无色光学玻璃的基本要求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6"/>
          <p:cNvSpPr/>
          <p:nvPr/>
        </p:nvSpPr>
        <p:spPr>
          <a:xfrm>
            <a:off x="153232" y="754105"/>
            <a:ext cx="8990768" cy="341632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4572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9144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3716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182880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 kumimoji="1" lang="en-US" altLang="en-US" sz="3600" b="1" i="0" u="none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</a:lstStyle>
          <a:p>
            <a:pPr marL="457200" lvl="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特定光学常数，一致性好；</a:t>
            </a:r>
          </a:p>
          <a:p>
            <a:pPr marL="457200" lvl="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透明性，高度物化均匀性；</a:t>
            </a:r>
          </a:p>
          <a:p>
            <a:pPr marL="457200" lvl="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化学稳定性、耐热性和机械强度；</a:t>
            </a:r>
          </a:p>
          <a:p>
            <a:pPr marL="457200" lvl="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原料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要求高，特别控制含铁量</a:t>
            </a:r>
            <a:r>
              <a:rPr lang="en-US" altLang="zh-CN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</a:t>
            </a:r>
            <a:r>
              <a:rPr lang="en-US" altLang="zh-CN" sz="2400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400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≤0.005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％；</a:t>
            </a:r>
          </a:p>
          <a:p>
            <a:pPr marL="457200" lvl="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单坩埚间歇法和小池炉连续法，精炼用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白金（</a:t>
            </a:r>
            <a:r>
              <a:rPr lang="en-US" altLang="zh-CN" sz="2400" dirty="0" err="1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）坩埚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57200" lvl="0" indent="-4572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精密退火，退火速率最低</a:t>
            </a:r>
            <a:r>
              <a:rPr lang="en-US" altLang="zh-CN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0.2-1℃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lang="en-US" altLang="zh-CN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4257297"/>
            <a:ext cx="2181446" cy="26642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4242433"/>
            <a:ext cx="1865538" cy="29690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257297"/>
            <a:ext cx="3240360" cy="277745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20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4080E1C6-3005-4EA1-8BAD-2C944E248BB0}"/>
              </a:ext>
            </a:extLst>
          </p:cNvPr>
          <p:cNvGrpSpPr/>
          <p:nvPr/>
        </p:nvGrpSpPr>
        <p:grpSpPr>
          <a:xfrm>
            <a:off x="755576" y="1124744"/>
            <a:ext cx="7034727" cy="4693682"/>
            <a:chOff x="899598" y="1477963"/>
            <a:chExt cx="7034727" cy="4693682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 rot="16200000">
              <a:off x="318670" y="3724553"/>
              <a:ext cx="153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dirty="0">
                  <a:ea typeface="黑体" pitchFamily="49" charset="-122"/>
                  <a:cs typeface="Times New Roman" panose="02020603050405020304" pitchFamily="18" charset="0"/>
                </a:rPr>
                <a:t>Loss</a:t>
              </a:r>
              <a:r>
                <a:rPr lang="zh-CN" altLang="en-US" sz="1800" dirty="0">
                  <a:ea typeface="MS PMincho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800" dirty="0">
                  <a:ea typeface="MS PMincho" pitchFamily="18" charset="-128"/>
                  <a:cs typeface="Times New Roman" panose="02020603050405020304" pitchFamily="18" charset="0"/>
                </a:rPr>
                <a:t>(dB/km)</a:t>
              </a: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1436688" y="2028825"/>
              <a:ext cx="6453187" cy="3573463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H="1">
              <a:off x="1809750" y="5507038"/>
              <a:ext cx="0" cy="206375"/>
            </a:xfrm>
            <a:prstGeom prst="lin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H="1">
              <a:off x="3348038" y="5503863"/>
              <a:ext cx="0" cy="207962"/>
            </a:xfrm>
            <a:prstGeom prst="lin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>
              <a:off x="4851400" y="5499100"/>
              <a:ext cx="0" cy="207963"/>
            </a:xfrm>
            <a:prstGeom prst="lin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H="1">
              <a:off x="6450013" y="5511800"/>
              <a:ext cx="0" cy="206375"/>
            </a:xfrm>
            <a:prstGeom prst="lin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Text Box 21"/>
            <p:cNvSpPr txBox="1">
              <a:spLocks noChangeArrowheads="1"/>
            </p:cNvSpPr>
            <p:nvPr/>
          </p:nvSpPr>
          <p:spPr bwMode="auto">
            <a:xfrm>
              <a:off x="1166813" y="1494850"/>
              <a:ext cx="142268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O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(1260-1360)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2387600" y="1479550"/>
              <a:ext cx="12128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E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(1360-1460)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514725" y="1479550"/>
              <a:ext cx="12112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S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(1460-1530)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4603750" y="1477963"/>
              <a:ext cx="12128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C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(1530-1565)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5657850" y="1477963"/>
              <a:ext cx="12112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L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(1565-1625)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6723063" y="1479550"/>
              <a:ext cx="1211262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ja-JP" sz="1600" dirty="0">
                  <a:ea typeface="MS PMincho" pitchFamily="18" charset="-128"/>
                  <a:cs typeface="Times New Roman" panose="02020603050405020304" pitchFamily="18" charset="0"/>
                </a:rPr>
                <a:t>U</a:t>
              </a:r>
              <a:r>
                <a:rPr lang="en-US" altLang="zh-CN" sz="1600" dirty="0"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ea typeface="黑体" pitchFamily="49" charset="-122"/>
                  <a:cs typeface="Times New Roman" panose="02020603050405020304" pitchFamily="18" charset="0"/>
                </a:rPr>
                <a:t>band</a:t>
              </a:r>
            </a:p>
            <a:p>
              <a:pPr algn="ctr" eaLnBrk="1" hangingPunct="1"/>
              <a:r>
                <a:rPr lang="en-US" altLang="zh-CN" sz="1600" dirty="0">
                  <a:cs typeface="Times New Roman" panose="02020603050405020304" pitchFamily="18" charset="0"/>
                </a:rPr>
                <a:t>(1625-1675)</a:t>
              </a:r>
              <a:endParaRPr lang="en-US" altLang="ja-JP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17" name="Text Box 35"/>
            <p:cNvSpPr txBox="1">
              <a:spLocks noChangeArrowheads="1"/>
            </p:cNvSpPr>
            <p:nvPr/>
          </p:nvSpPr>
          <p:spPr bwMode="auto">
            <a:xfrm>
              <a:off x="1506538" y="5616575"/>
              <a:ext cx="595312" cy="33813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1600" dirty="0">
                  <a:latin typeface="+mn-lt"/>
                  <a:ea typeface="MS PMincho" pitchFamily="18" charset="-128"/>
                </a:rPr>
                <a:t>1300</a:t>
              </a:r>
            </a:p>
          </p:txBody>
        </p:sp>
        <p:sp>
          <p:nvSpPr>
            <p:cNvPr id="18" name="Text Box 36"/>
            <p:cNvSpPr txBox="1">
              <a:spLocks noChangeArrowheads="1"/>
            </p:cNvSpPr>
            <p:nvPr/>
          </p:nvSpPr>
          <p:spPr bwMode="auto">
            <a:xfrm>
              <a:off x="6172200" y="5629275"/>
              <a:ext cx="593725" cy="33813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1600" dirty="0">
                  <a:latin typeface="+mn-lt"/>
                  <a:ea typeface="MS PMincho" pitchFamily="18" charset="-128"/>
                </a:rPr>
                <a:t>1600</a:t>
              </a:r>
            </a:p>
          </p:txBody>
        </p:sp>
        <p:sp>
          <p:nvSpPr>
            <p:cNvPr id="19" name="Text Box 37"/>
            <p:cNvSpPr txBox="1">
              <a:spLocks noChangeArrowheads="1"/>
            </p:cNvSpPr>
            <p:nvPr/>
          </p:nvSpPr>
          <p:spPr bwMode="auto">
            <a:xfrm>
              <a:off x="4543425" y="5629275"/>
              <a:ext cx="595313" cy="33813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1600" dirty="0">
                  <a:latin typeface="+mn-lt"/>
                  <a:ea typeface="MS PMincho" pitchFamily="18" charset="-128"/>
                </a:rPr>
                <a:t>1500</a:t>
              </a:r>
            </a:p>
          </p:txBody>
        </p:sp>
        <p:sp>
          <p:nvSpPr>
            <p:cNvPr id="20" name="Text Box 38"/>
            <p:cNvSpPr txBox="1">
              <a:spLocks noChangeArrowheads="1"/>
            </p:cNvSpPr>
            <p:nvPr/>
          </p:nvSpPr>
          <p:spPr bwMode="auto">
            <a:xfrm>
              <a:off x="3049588" y="5629275"/>
              <a:ext cx="593725" cy="33813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ja-JP" altLang="en-US" sz="1600" dirty="0">
                  <a:latin typeface="+mn-lt"/>
                  <a:ea typeface="MS PMincho" pitchFamily="18" charset="-128"/>
                </a:rPr>
                <a:t>1400</a:t>
              </a:r>
            </a:p>
          </p:txBody>
        </p:sp>
        <p:sp>
          <p:nvSpPr>
            <p:cNvPr id="21" name="Text Box 39"/>
            <p:cNvSpPr txBox="1">
              <a:spLocks noChangeArrowheads="1"/>
            </p:cNvSpPr>
            <p:nvPr/>
          </p:nvSpPr>
          <p:spPr bwMode="auto">
            <a:xfrm>
              <a:off x="3587428" y="5802313"/>
              <a:ext cx="20040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defTabSz="7620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dirty="0">
                  <a:ea typeface="黑体" pitchFamily="49" charset="-122"/>
                  <a:cs typeface="Times New Roman" panose="02020603050405020304" pitchFamily="18" charset="0"/>
                </a:rPr>
                <a:t>Wavelength </a:t>
              </a:r>
              <a:r>
                <a:rPr lang="en-US" altLang="ja-JP" sz="1800" dirty="0">
                  <a:ea typeface="MS PMincho" pitchFamily="18" charset="-128"/>
                  <a:cs typeface="Times New Roman" panose="02020603050405020304" pitchFamily="18" charset="0"/>
                </a:rPr>
                <a:t> (nm)</a:t>
              </a:r>
            </a:p>
          </p:txBody>
        </p:sp>
        <p:sp>
          <p:nvSpPr>
            <p:cNvPr id="22" name="任意多边形 35"/>
            <p:cNvSpPr>
              <a:spLocks/>
            </p:cNvSpPr>
            <p:nvPr/>
          </p:nvSpPr>
          <p:spPr bwMode="auto">
            <a:xfrm>
              <a:off x="1441450" y="2393950"/>
              <a:ext cx="6451600" cy="3055938"/>
            </a:xfrm>
            <a:custGeom>
              <a:avLst/>
              <a:gdLst>
                <a:gd name="T0" fmla="*/ 0 w 6691155"/>
                <a:gd name="T1" fmla="*/ 2179945 h 2139701"/>
                <a:gd name="T2" fmla="*/ 244252 w 6691155"/>
                <a:gd name="T3" fmla="*/ 5192223 h 2139701"/>
                <a:gd name="T4" fmla="*/ 391770 w 6691155"/>
                <a:gd name="T5" fmla="*/ 6440729 h 2139701"/>
                <a:gd name="T6" fmla="*/ 495759 w 6691155"/>
                <a:gd name="T7" fmla="*/ 6916374 h 2139701"/>
                <a:gd name="T8" fmla="*/ 747268 w 6691155"/>
                <a:gd name="T9" fmla="*/ 7372172 h 2139701"/>
                <a:gd name="T10" fmla="*/ 2278072 w 6691155"/>
                <a:gd name="T11" fmla="*/ 9671010 h 2139701"/>
                <a:gd name="T12" fmla="*/ 2800428 w 6691155"/>
                <a:gd name="T13" fmla="*/ 9096305 h 2139701"/>
                <a:gd name="T14" fmla="*/ 3218802 w 6691155"/>
                <a:gd name="T15" fmla="*/ 6183104 h 2139701"/>
                <a:gd name="T16" fmla="*/ 3733902 w 6691155"/>
                <a:gd name="T17" fmla="*/ 0 h 2139701"/>
                <a:gd name="T18" fmla="*/ 3733902 w 6691155"/>
                <a:gd name="T19" fmla="*/ 0 h 21397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91155"/>
                <a:gd name="T31" fmla="*/ 0 h 2139701"/>
                <a:gd name="T32" fmla="*/ 6691155 w 6691155"/>
                <a:gd name="T33" fmla="*/ 2139701 h 21397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91155" h="2139701">
                  <a:moveTo>
                    <a:pt x="0" y="476702"/>
                  </a:moveTo>
                  <a:cubicBezTo>
                    <a:pt x="160345" y="728414"/>
                    <a:pt x="320691" y="980127"/>
                    <a:pt x="437699" y="1135416"/>
                  </a:cubicBezTo>
                  <a:cubicBezTo>
                    <a:pt x="554707" y="1290705"/>
                    <a:pt x="626935" y="1345598"/>
                    <a:pt x="702051" y="1408436"/>
                  </a:cubicBezTo>
                  <a:cubicBezTo>
                    <a:pt x="777167" y="1471274"/>
                    <a:pt x="782224" y="1478497"/>
                    <a:pt x="888398" y="1512444"/>
                  </a:cubicBezTo>
                  <a:cubicBezTo>
                    <a:pt x="994572" y="1546391"/>
                    <a:pt x="1339098" y="1612118"/>
                    <a:pt x="1339098" y="1612118"/>
                  </a:cubicBezTo>
                  <a:cubicBezTo>
                    <a:pt x="1871415" y="1712514"/>
                    <a:pt x="3469087" y="2051983"/>
                    <a:pt x="4082298" y="2114821"/>
                  </a:cubicBezTo>
                  <a:cubicBezTo>
                    <a:pt x="4695509" y="2177659"/>
                    <a:pt x="4737401" y="2116265"/>
                    <a:pt x="5018366" y="1989145"/>
                  </a:cubicBezTo>
                  <a:cubicBezTo>
                    <a:pt x="5299331" y="1862025"/>
                    <a:pt x="5489289" y="1683623"/>
                    <a:pt x="5768087" y="1352099"/>
                  </a:cubicBezTo>
                  <a:cubicBezTo>
                    <a:pt x="6046885" y="1020575"/>
                    <a:pt x="6691155" y="0"/>
                    <a:pt x="6691155" y="0"/>
                  </a:cubicBezTo>
                </a:path>
              </a:pathLst>
            </a:cu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" name="左右箭头 31"/>
            <p:cNvSpPr>
              <a:spLocks noChangeArrowheads="1"/>
            </p:cNvSpPr>
            <p:nvPr/>
          </p:nvSpPr>
          <p:spPr bwMode="auto">
            <a:xfrm>
              <a:off x="1636713" y="3236913"/>
              <a:ext cx="5692775" cy="709612"/>
            </a:xfrm>
            <a:prstGeom prst="leftRightArrow">
              <a:avLst>
                <a:gd name="adj1" fmla="val 50000"/>
                <a:gd name="adj2" fmla="val 49880"/>
              </a:avLst>
            </a:prstGeom>
            <a:solidFill>
              <a:srgbClr val="0066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" name="矩形 34"/>
            <p:cNvSpPr>
              <a:spLocks noChangeArrowheads="1"/>
            </p:cNvSpPr>
            <p:nvPr/>
          </p:nvSpPr>
          <p:spPr bwMode="auto">
            <a:xfrm>
              <a:off x="1377786" y="5049778"/>
              <a:ext cx="281076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>
                  <a:ea typeface="黑体" pitchFamily="49" charset="-122"/>
                  <a:cs typeface="Times New Roman" panose="02020603050405020304" pitchFamily="18" charset="0"/>
                </a:rPr>
                <a:t>Opt. </a:t>
              </a:r>
              <a:r>
                <a:rPr kumimoji="0" lang="en-US" altLang="zh-CN" dirty="0" err="1">
                  <a:ea typeface="黑体" pitchFamily="49" charset="-122"/>
                  <a:cs typeface="Times New Roman" panose="02020603050405020304" pitchFamily="18" charset="0"/>
                </a:rPr>
                <a:t>Commun</a:t>
              </a:r>
              <a:r>
                <a:rPr kumimoji="0" lang="en-US" altLang="zh-CN" dirty="0">
                  <a:ea typeface="黑体" pitchFamily="49" charset="-122"/>
                  <a:cs typeface="Times New Roman" panose="02020603050405020304" pitchFamily="18" charset="0"/>
                </a:rPr>
                <a:t>. Window</a:t>
              </a:r>
              <a:endParaRPr lang="zh-CN" altLang="en-US" dirty="0">
                <a:ea typeface="黑体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" name="组合 4"/>
            <p:cNvGrpSpPr>
              <a:grpSpLocks/>
            </p:cNvGrpSpPr>
            <p:nvPr/>
          </p:nvGrpSpPr>
          <p:grpSpPr bwMode="auto">
            <a:xfrm>
              <a:off x="3111500" y="2062163"/>
              <a:ext cx="3032125" cy="1703387"/>
              <a:chOff x="3111809" y="2062065"/>
              <a:chExt cx="3031816" cy="1703196"/>
            </a:xfrm>
          </p:grpSpPr>
          <p:sp>
            <p:nvSpPr>
              <p:cNvPr id="30" name="TextBox 3"/>
              <p:cNvSpPr txBox="1">
                <a:spLocks noChangeArrowheads="1"/>
              </p:cNvSpPr>
              <p:nvPr/>
            </p:nvSpPr>
            <p:spPr bwMode="auto">
              <a:xfrm>
                <a:off x="3405188" y="3365211"/>
                <a:ext cx="273843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dirty="0">
                    <a:ea typeface="黑体" pitchFamily="49" charset="-122"/>
                    <a:cs typeface="Times New Roman" panose="02020603050405020304" pitchFamily="18" charset="0"/>
                  </a:rPr>
                  <a:t>BBFA</a:t>
                </a:r>
                <a:endParaRPr lang="zh-CN" altLang="en-US" dirty="0"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1" name="Picture 2" descr="C:\Users\lenovo\Desktop\gaosugonglu\未标题-5 - 副本.t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1809" y="2062065"/>
                <a:ext cx="1551471" cy="1300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2" descr="C:\Users\lenovo\Desktop\gaosugonglu\未标题-5 - 副本.t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28"/>
              <a:stretch>
                <a:fillRect/>
              </a:stretch>
            </p:blipFill>
            <p:spPr bwMode="auto">
              <a:xfrm>
                <a:off x="4542790" y="2062163"/>
                <a:ext cx="1445547" cy="1300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组合 3"/>
            <p:cNvGrpSpPr>
              <a:grpSpLocks/>
            </p:cNvGrpSpPr>
            <p:nvPr/>
          </p:nvGrpSpPr>
          <p:grpSpPr bwMode="auto">
            <a:xfrm>
              <a:off x="3956051" y="3787775"/>
              <a:ext cx="2194831" cy="1604963"/>
              <a:chOff x="3955140" y="3787780"/>
              <a:chExt cx="2196423" cy="1604958"/>
            </a:xfrm>
          </p:grpSpPr>
          <p:sp>
            <p:nvSpPr>
              <p:cNvPr id="27" name="左右箭头 2"/>
              <p:cNvSpPr>
                <a:spLocks noChangeArrowheads="1"/>
              </p:cNvSpPr>
              <p:nvPr/>
            </p:nvSpPr>
            <p:spPr bwMode="auto">
              <a:xfrm>
                <a:off x="5138738" y="5032375"/>
                <a:ext cx="1012825" cy="360363"/>
              </a:xfrm>
              <a:prstGeom prst="leftRightArrow">
                <a:avLst>
                  <a:gd name="adj1" fmla="val 50000"/>
                  <a:gd name="adj2" fmla="val 49836"/>
                </a:avLst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8" name="TextBox 3"/>
              <p:cNvSpPr txBox="1">
                <a:spLocks noChangeArrowheads="1"/>
              </p:cNvSpPr>
              <p:nvPr/>
            </p:nvSpPr>
            <p:spPr bwMode="auto">
              <a:xfrm>
                <a:off x="3955140" y="4268842"/>
                <a:ext cx="2189162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ea typeface="黑体" pitchFamily="49" charset="-122"/>
                    <a:cs typeface="Times New Roman" panose="02020603050405020304" pitchFamily="18" charset="0"/>
                  </a:rPr>
                  <a:t>EDFA</a:t>
                </a:r>
                <a:endParaRPr lang="zh-CN" altLang="en-US" sz="1600" dirty="0"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9" name="Picture 2" descr="C:\Users\lenovo\Desktop\gaosugonglu\未标题-5 - 副本.t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4" r="66541"/>
              <a:stretch>
                <a:fillRect/>
              </a:stretch>
            </p:blipFill>
            <p:spPr bwMode="auto">
              <a:xfrm>
                <a:off x="5437799" y="3787780"/>
                <a:ext cx="465196" cy="1300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50010" y="4397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近红外宽带荧光微晶玻璃的应用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708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0"/>
            <a:ext cx="3841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用荧光微晶玻璃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07260" y="2830988"/>
            <a:ext cx="4608512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46911"/>
          <a:stretch/>
        </p:blipFill>
        <p:spPr>
          <a:xfrm>
            <a:off x="323528" y="1196752"/>
            <a:ext cx="4762500" cy="1800200"/>
          </a:xfrm>
          <a:prstGeom prst="rect">
            <a:avLst/>
          </a:prstGeom>
        </p:spPr>
      </p:pic>
      <p:sp>
        <p:nvSpPr>
          <p:cNvPr id="14" name="TextBox 1"/>
          <p:cNvSpPr txBox="1"/>
          <p:nvPr/>
        </p:nvSpPr>
        <p:spPr>
          <a:xfrm>
            <a:off x="323528" y="919332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白光</a:t>
            </a:r>
            <a:r>
              <a:rPr lang="en-US" altLang="zh-CN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的结构</a:t>
            </a:r>
            <a:endParaRPr lang="en-US" sz="2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436096" y="96592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的老化 </a:t>
            </a:r>
            <a:endParaRPr lang="en-US" sz="2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3184426" y="1562092"/>
            <a:ext cx="836856" cy="432048"/>
          </a:xfrm>
          <a:prstGeom prst="ellipse">
            <a:avLst/>
          </a:prstGeom>
          <a:noFill/>
          <a:ln>
            <a:solidFill>
              <a:srgbClr val="800000"/>
            </a:solidFill>
          </a:ln>
        </p:spPr>
        <p:txBody>
          <a:bodyPr wrap="none" rtlCol="0" anchor="ctr"/>
          <a:lstStyle/>
          <a:p>
            <a:pPr algn="ctr"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16" name="右箭头 15"/>
          <p:cNvSpPr/>
          <p:nvPr/>
        </p:nvSpPr>
        <p:spPr bwMode="auto">
          <a:xfrm>
            <a:off x="4090328" y="1562092"/>
            <a:ext cx="926654" cy="504056"/>
          </a:xfrm>
          <a:prstGeom prst="rightArrow">
            <a:avLst/>
          </a:prstGeom>
          <a:solidFill>
            <a:schemeClr val="accent2">
              <a:lumMod val="50000"/>
              <a:alpha val="73000"/>
            </a:schemeClr>
          </a:solidFill>
          <a:ln>
            <a:noFill/>
          </a:ln>
        </p:spPr>
        <p:txBody>
          <a:bodyPr wrap="none" rtlCol="0" anchor="ctr"/>
          <a:lstStyle/>
          <a:p>
            <a:pPr algn="ctr"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213485" y="2996952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白光</a:t>
            </a:r>
            <a:r>
              <a:rPr lang="en-US" altLang="zh-CN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的光谱 </a:t>
            </a:r>
            <a:endParaRPr lang="en-US" sz="24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l="1128" t="-1586" r="36161" b="1587"/>
          <a:stretch/>
        </p:blipFill>
        <p:spPr>
          <a:xfrm>
            <a:off x="323528" y="3438433"/>
            <a:ext cx="4358515" cy="3024336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04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0"/>
            <a:ext cx="3841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用荧光微晶玻璃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t="1260" r="34734" b="25797"/>
          <a:stretch/>
        </p:blipFill>
        <p:spPr bwMode="auto">
          <a:xfrm>
            <a:off x="469613" y="2799970"/>
            <a:ext cx="2656728" cy="139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右箭头 7"/>
          <p:cNvSpPr/>
          <p:nvPr/>
        </p:nvSpPr>
        <p:spPr>
          <a:xfrm>
            <a:off x="5157860" y="2273813"/>
            <a:ext cx="297968" cy="27549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6"/>
          <a:stretch/>
        </p:blipFill>
        <p:spPr bwMode="auto">
          <a:xfrm>
            <a:off x="3635896" y="1014605"/>
            <a:ext cx="4964732" cy="306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"/>
          <a:stretch/>
        </p:blipFill>
        <p:spPr bwMode="auto">
          <a:xfrm>
            <a:off x="289923" y="1196752"/>
            <a:ext cx="3016108" cy="182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b="5550"/>
          <a:stretch/>
        </p:blipFill>
        <p:spPr bwMode="auto">
          <a:xfrm>
            <a:off x="223466" y="4344505"/>
            <a:ext cx="3802713" cy="2413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"/>
          <p:cNvSpPr txBox="1"/>
          <p:nvPr/>
        </p:nvSpPr>
        <p:spPr>
          <a:xfrm>
            <a:off x="4355976" y="4364299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大大提高</a:t>
            </a: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的使用寿命</a:t>
            </a:r>
            <a:endParaRPr lang="en-US" altLang="zh-CN" sz="2400" b="1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使用温度更高，更适合于高功率</a:t>
            </a: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及激光照明</a:t>
            </a:r>
            <a:endParaRPr lang="en-US" sz="24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30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08" y="1081758"/>
            <a:ext cx="6192688" cy="486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836712"/>
            <a:ext cx="3053419" cy="182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452264" y="6096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电致变色的微晶玻璃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9410" y="6165304"/>
            <a:ext cx="833657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通电后可以导致玻璃颜色的变化，主要用于与节能建筑等领域</a:t>
            </a:r>
            <a:endParaRPr lang="zh-CN" altLang="en-US" sz="20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367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" y="1"/>
            <a:ext cx="9166226" cy="68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-21735" y="692696"/>
            <a:ext cx="8915400" cy="129600"/>
          </a:xfrm>
          <a:prstGeom prst="rect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5833" y="6093296"/>
            <a:ext cx="9166226" cy="76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107504" y="-113788"/>
            <a:ext cx="5976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生物玻璃</a:t>
            </a:r>
            <a:endParaRPr lang="en-US" altLang="zh-CN" sz="3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512" y="842788"/>
            <a:ext cx="84249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生物玻璃是指能够满足或达到特定生物、生理功能的特种玻璃。</a:t>
            </a:r>
          </a:p>
        </p:txBody>
      </p:sp>
      <p:sp>
        <p:nvSpPr>
          <p:cNvPr id="3" name="矩形 2"/>
          <p:cNvSpPr/>
          <p:nvPr/>
        </p:nvSpPr>
        <p:spPr>
          <a:xfrm>
            <a:off x="179302" y="1462391"/>
            <a:ext cx="83531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1969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Hench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等人首先发现了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en-US" altLang="zh-CN" baseline="-25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O-CaO-SiO</a:t>
            </a:r>
            <a:r>
              <a:rPr lang="en-US" altLang="zh-CN" baseline="-25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</a:t>
            </a:r>
            <a:r>
              <a:rPr lang="en-US" altLang="zh-CN" baseline="-25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baseline="-25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系统中的一定组成的玻璃能与活体骨形成强的机械结合。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810499"/>
            <a:ext cx="3384376" cy="21777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9302" y="2406213"/>
            <a:ext cx="85689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生物玻璃材料大致可分为两大类</a:t>
            </a:r>
            <a:r>
              <a:rPr lang="zh-CN" altLang="en-US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具有生物活性</a:t>
            </a:r>
            <a:endParaRPr lang="zh-CN" altLang="en-US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不具有生物活性的</a:t>
            </a:r>
            <a:r>
              <a:rPr lang="zh-CN" altLang="en-US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或近似</a:t>
            </a:r>
            <a:r>
              <a:rPr lang="zh-CN" altLang="en-US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惰性</a:t>
            </a:r>
            <a:endParaRPr lang="en-US" altLang="zh-CN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2125703"/>
            <a:ext cx="2857500" cy="1800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965" y="3969638"/>
            <a:ext cx="3949208" cy="263280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2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-148900"/>
            <a:ext cx="5976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生物玻璃的制作</a:t>
            </a:r>
            <a:endParaRPr lang="en-US" altLang="zh-CN" sz="3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0704" y="908720"/>
            <a:ext cx="82809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制备思路</a:t>
            </a:r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Hench</a:t>
            </a:r>
            <a:r>
              <a:rPr lang="zh-CN" altLang="en-US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等在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普通的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en-US" altLang="zh-CN" baseline="-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O-CaO-SiO</a:t>
            </a:r>
            <a:r>
              <a:rPr lang="en-US" altLang="zh-CN" baseline="-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玻璃系统中加入6</a:t>
            </a:r>
            <a:r>
              <a:rPr lang="en-US" altLang="zh-CN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wt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aseline="-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baseline="-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使得材料在元素成分上与自然人体骨骼有所接近，这种材料不仅对人体无害，而且由于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aseline="-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baseline="-30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的加入，增加了生物活性。他们把这种材料叫做“生物玻璃”（</a:t>
            </a:r>
            <a:r>
              <a:rPr lang="en-US" altLang="zh-CN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Bioglass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从而揭开了玻璃和玻璃陶瓷材料作为生物体材料的序幕。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对人体无害，与骨组织亲和性也好，而且还能够与周围的骨骼组织牢固的结合在一起。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情况：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它的一些产品如牙科所用的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ERMI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PerioGLAS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粉、中耳骨、骨骼损伤修补等已进入市场或在临床应用中。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zh-CN" altLang="en-US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力学性能不够理想。不能直接应用于人体的承受载荷的部位，而主要用于骨填充材料和生物涂层。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521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5304" y="-153692"/>
            <a:ext cx="5976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生物玻璃与骨的结合</a:t>
            </a:r>
            <a:endParaRPr lang="en-US" altLang="zh-CN" sz="3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908720"/>
            <a:ext cx="885698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生物玻璃浸在类人体溶液中时，将在表面建立起双电层和负的</a:t>
            </a:r>
            <a:r>
              <a:rPr lang="en-US" altLang="zh-CN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Zeta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电势，从而诱导含碳的羟基磷灰石在生物玻璃表面的沉积和结晶，而羟基磷灰石是被公认在与硬或软体组织连接中起关键作用的</a:t>
            </a:r>
            <a:r>
              <a:rPr lang="zh-CN" altLang="en-US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物质</a:t>
            </a:r>
            <a:endParaRPr lang="en-US" altLang="zh-CN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2813"/>
          <a:stretch/>
        </p:blipFill>
        <p:spPr>
          <a:xfrm>
            <a:off x="4067944" y="1916832"/>
            <a:ext cx="4892040" cy="497662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52536" y="240216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en-US" altLang="zh-CN" sz="1400" b="1" baseline="-250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O-CaO-SiO</a:t>
            </a:r>
            <a:r>
              <a:rPr lang="en-US" altLang="zh-CN" sz="1400" b="1" baseline="-250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</a:t>
            </a:r>
            <a:r>
              <a:rPr lang="en-US" altLang="zh-CN" sz="1400" b="1" baseline="-250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400" b="1" baseline="-250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系统内有些组分的玻璃</a:t>
            </a:r>
            <a:r>
              <a:rPr lang="en-US" altLang="zh-CN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如商品名为</a:t>
            </a:r>
            <a:r>
              <a:rPr lang="en-US" altLang="zh-CN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45S5 </a:t>
            </a:r>
            <a:r>
              <a:rPr lang="zh-CN" altLang="en-US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的玻璃</a:t>
            </a:r>
            <a:r>
              <a:rPr lang="en-US" altLang="zh-CN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植入生物体内后能够与自然骨牢固地结合在一起，在体液环境中，从其表面溶出</a:t>
            </a:r>
            <a:r>
              <a:rPr lang="en-US" altLang="zh-CN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en-US" altLang="zh-CN" sz="1400" baseline="300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，玻璃表面就生成富</a:t>
            </a:r>
            <a:r>
              <a:rPr lang="en-US" altLang="zh-CN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</a:t>
            </a:r>
            <a:r>
              <a:rPr lang="en-US" altLang="zh-CN" sz="1400" baseline="-250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凝胶层。生物玻璃溶解形成表面带负电荷的</a:t>
            </a:r>
            <a:r>
              <a:rPr lang="en-US" altLang="zh-CN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</a:t>
            </a:r>
            <a:r>
              <a:rPr lang="zh-CN" altLang="en-US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lang="en-US" altLang="zh-CN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OH</a:t>
            </a:r>
            <a:r>
              <a:rPr lang="zh-CN" altLang="en-US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，与不同种类的蛋白质通过氢键和离子胺键</a:t>
            </a:r>
            <a:r>
              <a:rPr lang="en-US" altLang="zh-CN" sz="1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(-Si-O-H</a:t>
            </a:r>
            <a:r>
              <a:rPr lang="en-US" altLang="zh-CN" sz="14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1400" baseline="30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-)</a:t>
            </a:r>
            <a:r>
              <a:rPr lang="zh-CN" altLang="en-US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结合形成高密度的蛋白吸附， 硅溶胶层和在其表面形成的碳酸羟基磷灰石</a:t>
            </a:r>
            <a:r>
              <a:rPr lang="en-US" altLang="zh-CN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en-US" altLang="zh-CN" sz="14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(PO</a:t>
            </a:r>
            <a:r>
              <a:rPr lang="en-US" altLang="zh-CN" sz="14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,CO</a:t>
            </a:r>
            <a:r>
              <a:rPr lang="en-US" altLang="zh-CN" sz="14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14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(OH)</a:t>
            </a:r>
            <a:r>
              <a:rPr lang="en-US" altLang="zh-CN" sz="1400" baseline="-25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HCA)</a:t>
            </a:r>
            <a:r>
              <a:rPr lang="zh-CN" altLang="en-US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层具有高表面积，适合吸附大量的生物分子，从而促进细胞外响应。相比于带较低负电荷量的硅溶胶层，</a:t>
            </a:r>
            <a:r>
              <a:rPr lang="en-US" altLang="zh-CN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HCA </a:t>
            </a:r>
            <a:r>
              <a:rPr lang="zh-CN" altLang="en-US" sz="14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层表面能吸附更多的生物分子。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897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5304" y="-153692"/>
            <a:ext cx="5976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生物玻璃与骨的作用机制</a:t>
            </a:r>
            <a:endParaRPr lang="en-US" altLang="zh-CN" sz="3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80577" y="908720"/>
            <a:ext cx="8495879" cy="571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五步系列表面反应</a:t>
            </a:r>
            <a:r>
              <a:rPr lang="zh-CN" altLang="en-US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Hench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在对生物玻璃的大量溶液实验积累了大量数据后，总结出生物玻璃在人体溶液中发生五步表面反应：</a:t>
            </a:r>
            <a:endParaRPr lang="en-US" altLang="zh-CN" sz="2400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玻璃中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en-US" altLang="zh-CN" sz="2400" baseline="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baseline="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离子等与溶液中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2400" baseline="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24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400" baseline="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迅速交换，</a:t>
            </a:r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Si-O-Na</a:t>
            </a:r>
            <a:r>
              <a:rPr lang="en-US" altLang="zh-CN" sz="2400" b="1" baseline="30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+H</a:t>
            </a:r>
            <a:r>
              <a:rPr lang="en-US" altLang="zh-CN" sz="2400" b="1" baseline="30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+OH</a:t>
            </a:r>
            <a:r>
              <a:rPr lang="en-US" altLang="zh-CN" sz="2400" b="1" baseline="30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→Si-OH</a:t>
            </a:r>
            <a:r>
              <a:rPr lang="en-US" altLang="zh-CN" sz="2400" b="1" baseline="30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Na</a:t>
            </a:r>
            <a:r>
              <a:rPr lang="en-US" altLang="zh-CN" sz="2400" b="1" baseline="30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OH</a:t>
            </a:r>
            <a:r>
              <a:rPr lang="en-US" altLang="zh-CN" sz="2400" b="1" baseline="30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en-US" altLang="zh-CN" sz="2400" b="1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Si-O-Si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键被溶解打断，在界面处形成许多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Si-OH；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(C)Si-OH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的聚合反应在玻璃表面形成一富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</a:t>
            </a:r>
            <a:r>
              <a:rPr lang="en-US" altLang="zh-CN" sz="2400" baseline="-25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的、多孔胶体层</a:t>
            </a:r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Si-OH+OH-Si→Si-O-Si+H</a:t>
            </a:r>
            <a:r>
              <a:rPr lang="en-US" altLang="zh-CN" sz="2400" b="1" baseline="-30000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en-US" altLang="zh-CN" sz="2400" baseline="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2+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en-US" altLang="zh-CN" sz="24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baseline="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或来源于玻璃体内或来源于溶液中，在富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SiO</a:t>
            </a:r>
            <a:r>
              <a:rPr lang="en-US" altLang="zh-CN" sz="24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胶体层上聚集形成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CaO-P</a:t>
            </a:r>
            <a:r>
              <a:rPr lang="en-US" altLang="zh-CN" sz="24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4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无定形相层；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OH</a:t>
            </a:r>
            <a:r>
              <a:rPr lang="en-US" altLang="zh-CN" sz="2400" baseline="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24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aseline="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从溶液中引进，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CaO-P</a:t>
            </a:r>
            <a:r>
              <a:rPr lang="en-US" altLang="zh-CN" sz="24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4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无定形相层将转变成含碳的羟基磷灰石（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HCA）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多晶体。 </a:t>
            </a:r>
            <a:endParaRPr lang="zh-CN" altLang="en-US" sz="24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5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5304" y="-153692"/>
            <a:ext cx="5976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生物玻璃与骨的作用机制</a:t>
            </a:r>
            <a:endParaRPr lang="en-US" altLang="zh-CN" sz="3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07504" y="908720"/>
            <a:ext cx="83058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成骨细胞在生物活性玻璃表面快速增殖与分化的机理：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是两种机制协同作用的结果: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一方面生物玻璃溶解导致局部硅离子浓度升高，从而促进成骨细胞新陈代谢的细胞内部响应；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另一方面，各种纤维，随着</a:t>
            </a:r>
            <a:r>
              <a:rPr lang="en-US" altLang="zh-CN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en-US" altLang="zh-CN" sz="2000" b="1" baseline="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2+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P(Ⅴ)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从玻璃中溶出，并在骨胶原纤维周围以羟基磷灰石晶体的形态析出，生物活性玻璃与活骨二者就能自然地结合在一起了。</a:t>
            </a:r>
            <a:endParaRPr lang="zh-CN" altLang="en-US" sz="20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7389" y="-112896"/>
            <a:ext cx="5976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其他用于骨修复的生物玻璃</a:t>
            </a:r>
            <a:endParaRPr lang="en-US" altLang="zh-CN" sz="3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7909" y="908720"/>
            <a:ext cx="8955087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200" b="1" dirty="0" err="1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Ceravital</a:t>
            </a:r>
            <a:r>
              <a:rPr lang="zh-CN" altLang="en-US" sz="12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微晶玻璃: </a:t>
            </a: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1973年，西德的</a:t>
            </a:r>
            <a:r>
              <a:rPr lang="en-US" altLang="zh-CN" sz="1200" dirty="0" err="1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Bromer</a:t>
            </a: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等人通过大幅度减少碱金属氧化物的含量，即减少钾、钠含量，增加钙、磷含量并应用玻璃的微晶技术，成功制备了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en-US" altLang="zh-CN" sz="12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O-K</a:t>
            </a:r>
            <a:r>
              <a:rPr lang="en-US" altLang="zh-CN" sz="12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O-MgO-CaO-P</a:t>
            </a:r>
            <a:r>
              <a:rPr lang="en-US" altLang="zh-CN" sz="12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2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-SiO</a:t>
            </a:r>
            <a:r>
              <a:rPr lang="en-US" altLang="zh-CN" sz="12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系统的微晶生物玻璃，称为</a:t>
            </a:r>
            <a:r>
              <a:rPr lang="en-US" altLang="zh-CN" sz="1200" dirty="0" err="1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Ceravital</a:t>
            </a: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微晶玻璃，又称赛拉维托玻璃。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基本成分：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en-US" altLang="zh-CN" sz="12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Owt4.8%，K</a:t>
            </a:r>
            <a:r>
              <a:rPr lang="en-US" altLang="zh-CN" sz="12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Owt0.4%，MgOwt2.9%，CaO34.0wt%，P</a:t>
            </a:r>
            <a:r>
              <a:rPr lang="en-US" altLang="zh-CN" sz="12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2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wt11.7%，SiO</a:t>
            </a:r>
            <a:r>
              <a:rPr lang="en-US" altLang="zh-CN" sz="1200" baseline="-300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wt46.2%。</a:t>
            </a:r>
            <a:endParaRPr lang="zh-CN" altLang="en-US" sz="1200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特点：生物活性低于45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S5</a:t>
            </a: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玻璃，但其机械性能却有了较大的提高，可以应用于受力不明显的骨缺损的填充，如颌骨的修补，也可作为骨水泥材料应用于临床上。 </a:t>
            </a:r>
            <a:endParaRPr lang="en-US" altLang="zh-CN" sz="1200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2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A-W</a:t>
            </a:r>
            <a:r>
              <a:rPr lang="zh-CN" altLang="en-US" sz="1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微晶玻璃</a:t>
            </a:r>
            <a:r>
              <a:rPr lang="en-US" altLang="zh-CN" sz="1200" b="1" dirty="0" smtClean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1982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年，日本京都大学的小久宝正等研制</a:t>
            </a: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  <a:endParaRPr lang="en-US" altLang="zh-CN" sz="1200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：含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38wt%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左右的磷灰石和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34wt%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左右硅灰石。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因不含碱金属氧化物，所以它的机械性能较好，是当前力学性能最好的医用微晶玻璃材料，各项力学性能均接近人骨，此外，它与骨骼组织的结合强度也较高</a:t>
            </a: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β—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硅灰石以针状形式析出，起到增强作用，使其具有很高的机械强度，抗弯强度可达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157±8MPa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，抗压强度可达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1060±60MPa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，高于自然骨的强度，是目前发现的唯一一种植入人体内后，其断裂不发生在界面而是发生在骨内部的生物材料。据在模拟体液中进行的实验表明，这种材料即使在体内连续不断地承受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 </a:t>
            </a:r>
            <a:r>
              <a:rPr lang="en-US" altLang="zh-CN" sz="120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MPa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的弯曲应力，也可维持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年以上不致损坏</a:t>
            </a: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c)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这种微晶玻璃中析出的针状硅灰石晶体呈无规则排列，机械加工性能也很好。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脊椎、人工脊椎间板、长管骨、长骨固定物、骨修补材料和骨髓插栓等。仅在日本，至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年为止，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A-W(A-W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生物活性玻璃陶瓷的商用制品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作为人工脊椎骨、椎间盘、骼骨冠及空隙填充物等人工骨替代和修复材料就已经达到了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万多例成功的临床应用。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BGC</a:t>
            </a:r>
            <a:r>
              <a:rPr lang="zh-CN" altLang="en-US" sz="1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人工骨</a:t>
            </a:r>
            <a:r>
              <a:rPr lang="en-US" altLang="zh-CN" sz="1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小久宝正在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A-W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微晶玻璃中添加少量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</a:t>
            </a:r>
            <a:r>
              <a:rPr lang="en-US" altLang="zh-CN" sz="1200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200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200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200" baseline="-25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研制成。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可加工生物玻璃陶瓷（ </a:t>
            </a:r>
            <a:r>
              <a:rPr lang="en-US" altLang="zh-CN" sz="1200" b="1" dirty="0" err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Bioverit</a:t>
            </a:r>
            <a:r>
              <a:rPr lang="en-US" altLang="zh-CN" sz="1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微晶玻璃）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：为满足临床使用的需要，生物材料必须被加工成一定形状，这要求生物材料具有良好的可加工性</a:t>
            </a:r>
            <a:r>
              <a:rPr lang="zh-CN" altLang="en-US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Holland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等研制成功了商品名为</a:t>
            </a:r>
            <a:r>
              <a:rPr lang="en-US" altLang="zh-CN" sz="120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Bioverit</a:t>
            </a:r>
            <a:r>
              <a:rPr lang="zh-CN" altLang="en-US" sz="1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的可切削生物微晶玻璃。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12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12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1663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光学玻璃的主要评价指标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79512" y="836712"/>
            <a:ext cx="8735888" cy="41148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rtlCol="0" anchor="t" anchorCtr="0">
            <a:noAutofit/>
          </a:bodyPr>
          <a:lstStyle>
            <a:lvl1pPr marL="34290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n-US" altLang="en-US" sz="32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n-US" altLang="en-US"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en-US" altLang="en-US"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en-US" altLang="en-US"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en-US" altLang="en-US"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lang="en-US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lang="en-US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lang="en-US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lang="en-US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光吸收系数</a:t>
            </a:r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用白光通过玻璃中每</a:t>
            </a: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路程内的透过率</a:t>
            </a: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的自然对数负值表示  。  </a:t>
            </a: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条纹度：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条纹状包裹物。     </a:t>
            </a: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折射率：</a:t>
            </a:r>
            <a:r>
              <a:rPr lang="zh-CN" altLang="en-US" sz="1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sz="1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kumimoji="1" lang="en-US" altLang="zh-CN" sz="1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1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kumimoji="1" lang="en-US" altLang="zh-CN" sz="1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sz="18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kumimoji="1"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分别表示光在真空和玻璃中传播速度。</a:t>
            </a:r>
            <a:endParaRPr lang="en-US" altLang="zh-CN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60000"/>
              </a:lnSpc>
              <a:buNone/>
            </a:pPr>
            <a:r>
              <a:rPr lang="en-US" altLang="zh-CN" sz="1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</a:t>
            </a:r>
            <a:r>
              <a:rPr lang="en-US" altLang="zh-CN" sz="1600" b="1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Σn</a:t>
            </a:r>
            <a:r>
              <a:rPr lang="en-US" altLang="zh-CN" sz="1600" b="1" baseline="-250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b="1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en-US" altLang="zh-CN" sz="1600" b="1" baseline="-250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baseline="-25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1600" baseline="-250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baseline="-25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为组分</a:t>
            </a:r>
            <a:r>
              <a:rPr lang="en-US" altLang="zh-CN" sz="16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折射率、</a:t>
            </a:r>
            <a:r>
              <a:rPr lang="en-US" altLang="zh-CN" sz="16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en-US" altLang="zh-CN" sz="1600" baseline="-250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为组分摩尔数</a:t>
            </a: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色散：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折射率随波长改变的特性。</a:t>
            </a: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光学均匀性和应力双折射  ：</a:t>
            </a: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成分不均匀性或应力差异引起局部折射率不一样，材质表征称为应力双折射， 换算成单位间距光程差</a:t>
            </a: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δ(nm/cm)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0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8136904" cy="612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72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9512" y="-148900"/>
            <a:ext cx="5976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非生物活性玻璃</a:t>
            </a:r>
            <a:endParaRPr lang="en-US" altLang="zh-CN" sz="3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761761"/>
            <a:ext cx="4572000" cy="5212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8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骨用生物</a:t>
            </a:r>
            <a:r>
              <a:rPr lang="zh-CN" altLang="en-US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8104" y="1268760"/>
            <a:ext cx="8663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微晶玻璃材料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MgO-Al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-TiO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-SiO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-CaF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具有好的耐酸碱腐蚀性，高的抗折、抗压强度，良好的耐磨性能，可以作为与骨头直接相连的高强度材料。 </a:t>
            </a:r>
          </a:p>
        </p:txBody>
      </p:sp>
      <p:sp>
        <p:nvSpPr>
          <p:cNvPr id="6" name="矩形 5"/>
          <p:cNvSpPr/>
          <p:nvPr/>
        </p:nvSpPr>
        <p:spPr>
          <a:xfrm>
            <a:off x="277094" y="3933056"/>
            <a:ext cx="45720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8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治疗用生物玻璃 </a:t>
            </a:r>
          </a:p>
        </p:txBody>
      </p:sp>
      <p:sp>
        <p:nvSpPr>
          <p:cNvPr id="7" name="矩形 6"/>
          <p:cNvSpPr/>
          <p:nvPr/>
        </p:nvSpPr>
        <p:spPr>
          <a:xfrm>
            <a:off x="273678" y="4440055"/>
            <a:ext cx="8663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主要有两种体系，并且这两种生物玻璃具有生物相容性，在体内是稳定无害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种是以含有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等成分的有较强磁性的磷酸盐微晶玻璃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其埋入肿瘤部位附近，当把该部位置于交流磁场下时，材料由于磁滞损耗而发热，于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42-45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杀死癌细胞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另一种是以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O3-Al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O3--SiO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系统玻璃为代表的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玻璃，经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中子线照射，把玻璃中的钇变成半衰期为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 h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射线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，将其植入肿瘤部位附近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射线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可杀死癌细胞。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1" y="2015854"/>
            <a:ext cx="3204642" cy="23921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2642" t="4380" r="3541"/>
          <a:stretch/>
        </p:blipFill>
        <p:spPr>
          <a:xfrm>
            <a:off x="3559004" y="2090271"/>
            <a:ext cx="4065455" cy="2277776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83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8787320" cy="58039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9512" y="260648"/>
            <a:ext cx="4572000" cy="5212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8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骨用</a:t>
            </a:r>
            <a:r>
              <a:rPr lang="zh-CN" altLang="en-US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微晶</a:t>
            </a:r>
            <a:r>
              <a:rPr lang="zh-CN" altLang="en-US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玻璃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033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-148900"/>
            <a:ext cx="5976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非生物活性玻璃</a:t>
            </a:r>
            <a:endParaRPr lang="en-US" altLang="zh-CN" sz="3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761761"/>
            <a:ext cx="4572000" cy="5212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8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人工齿冠用生物微晶玻璃 </a:t>
            </a:r>
          </a:p>
        </p:txBody>
      </p:sp>
      <p:sp>
        <p:nvSpPr>
          <p:cNvPr id="7" name="矩形 6"/>
          <p:cNvSpPr/>
          <p:nvPr/>
        </p:nvSpPr>
        <p:spPr>
          <a:xfrm>
            <a:off x="248104" y="1268760"/>
            <a:ext cx="8663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这类玻璃具有可铸造、可切削研磨加工；审美性高；强度高；导热系数低，对齿髓温度刺激性小；生物相容性好；与天然齿类似，可透过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射线；不溶出对人体有害离子等一系列优点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玻璃中析出晶相的成分，人工齿冠用生物微晶玻璃又可分为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SiO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系的云母系及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CaO-P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系的磷酸钙或磷灰石系。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8" y="2852936"/>
            <a:ext cx="4578440" cy="28963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5" y="4864299"/>
            <a:ext cx="4837266" cy="30305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516" y="2632051"/>
            <a:ext cx="3975985" cy="446449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1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79512" y="11663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几种常用的无色光学玻璃</a:t>
            </a:r>
          </a:p>
        </p:txBody>
      </p:sp>
      <p:pic>
        <p:nvPicPr>
          <p:cNvPr id="5" name="Picture 5" descr="光学玻璃"/>
          <p:cNvPicPr/>
          <p:nvPr/>
        </p:nvPicPr>
        <p:blipFill>
          <a:blip r:embed="rId2">
            <a:lum bright="-24000" contrast="76000"/>
            <a:grayscl/>
          </a:blip>
          <a:stretch>
            <a:fillRect/>
          </a:stretch>
        </p:blipFill>
        <p:spPr>
          <a:xfrm>
            <a:off x="138058" y="1052736"/>
            <a:ext cx="8351838" cy="5256212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7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1663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着色的光学玻璃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908720"/>
            <a:ext cx="32403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光谱具有选择吸收（或能透射）各种颜色的光学玻璃称为颜色滤光玻璃。由于吸收某波长，透过光则呈现所吸收波长的补色，又称为颜色玻璃或有色玻璃</a:t>
            </a:r>
            <a:r>
              <a:rPr lang="zh-CN" altLang="en-US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用途：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光学仪器中作为滤色元件，形成单色光用于某些仪器，滤去其它光波对仪器的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干扰，也用于激光防护等领域。</a:t>
            </a:r>
            <a:endParaRPr lang="en-US" altLang="zh-CN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627286"/>
            <a:ext cx="4592926" cy="435974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82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33824"/>
          <a:stretch/>
        </p:blipFill>
        <p:spPr>
          <a:xfrm>
            <a:off x="251520" y="908720"/>
            <a:ext cx="8809128" cy="4680520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682097"/>
            <a:ext cx="8915400" cy="7200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9512" y="11663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滤光片玻璃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21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42554">
            <a:alpha val="24000"/>
          </a:srgbClr>
        </a:solidFill>
        <a:ln>
          <a:noFill/>
        </a:ln>
      </a:spPr>
      <a:bodyPr wrap="none" anchor="ctr"/>
      <a:lstStyle>
        <a:defPPr eaLnBrk="1" hangingPunct="1">
          <a:buFont typeface="Arial" charset="0"/>
          <a:buNone/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4036</Words>
  <Application>Microsoft Office PowerPoint</Application>
  <PresentationFormat>全屏显示(4:3)</PresentationFormat>
  <Paragraphs>480</Paragraphs>
  <Slides>63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MS PMincho</vt:lpstr>
      <vt:lpstr>黑体</vt:lpstr>
      <vt:lpstr>宋体</vt:lpstr>
      <vt:lpstr>微软雅黑</vt:lpstr>
      <vt:lpstr>Arial</vt:lpstr>
      <vt:lpstr>Calibri</vt:lpstr>
      <vt:lpstr>Symbol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xfliu</cp:lastModifiedBy>
  <cp:revision>155</cp:revision>
  <dcterms:created xsi:type="dcterms:W3CDTF">2021-04-22T01:07:57Z</dcterms:created>
  <dcterms:modified xsi:type="dcterms:W3CDTF">2022-12-20T09:35:32Z</dcterms:modified>
</cp:coreProperties>
</file>